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3" r:id="rId2"/>
    <p:sldMasterId id="2147483750" r:id="rId3"/>
    <p:sldMasterId id="2147483791" r:id="rId4"/>
    <p:sldMasterId id="2147483817" r:id="rId5"/>
    <p:sldMasterId id="2147483821" r:id="rId6"/>
    <p:sldMasterId id="2147483833" r:id="rId7"/>
    <p:sldMasterId id="2147483849" r:id="rId8"/>
  </p:sldMasterIdLst>
  <p:notesMasterIdLst>
    <p:notesMasterId r:id="rId25"/>
  </p:notesMasterIdLst>
  <p:handoutMasterIdLst>
    <p:handoutMasterId r:id="rId26"/>
  </p:handoutMasterIdLst>
  <p:sldIdLst>
    <p:sldId id="434" r:id="rId9"/>
    <p:sldId id="428" r:id="rId10"/>
    <p:sldId id="468" r:id="rId11"/>
    <p:sldId id="469" r:id="rId12"/>
    <p:sldId id="470" r:id="rId13"/>
    <p:sldId id="268" r:id="rId14"/>
    <p:sldId id="427" r:id="rId15"/>
    <p:sldId id="359" r:id="rId16"/>
    <p:sldId id="360" r:id="rId17"/>
    <p:sldId id="361" r:id="rId18"/>
    <p:sldId id="429" r:id="rId19"/>
    <p:sldId id="367" r:id="rId20"/>
    <p:sldId id="579" r:id="rId21"/>
    <p:sldId id="2207" r:id="rId22"/>
    <p:sldId id="2208" r:id="rId23"/>
    <p:sldId id="2209" r:id="rId24"/>
  </p:sldIdLst>
  <p:sldSz cx="9144000" cy="6858000" type="screen4x3"/>
  <p:notesSz cx="6742113" cy="98726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CCECFF"/>
    <a:srgbClr val="76CACC"/>
    <a:srgbClr val="A1A1A1"/>
    <a:srgbClr val="00CC66"/>
    <a:srgbClr val="FF9966"/>
    <a:srgbClr val="FFCC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14" autoAdjust="0"/>
    <p:restoredTop sz="87552" autoAdjust="0"/>
  </p:normalViewPr>
  <p:slideViewPr>
    <p:cSldViewPr>
      <p:cViewPr varScale="1">
        <p:scale>
          <a:sx n="79" d="100"/>
          <a:sy n="79" d="100"/>
        </p:scale>
        <p:origin x="96" y="3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F95ED-5217-504A-8D30-4C233ABAEFCB}" type="doc">
      <dgm:prSet loTypeId="urn:microsoft.com/office/officeart/2005/8/layout/venn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D81659DB-C61D-E34A-89F9-4A536E61B404}">
      <dgm:prSet phldrT="[텍스트]" custT="1"/>
      <dgm:spPr/>
      <dgm:t>
        <a:bodyPr lIns="0" rIns="0"/>
        <a:lstStyle/>
        <a:p>
          <a:pPr latinLnBrk="1"/>
          <a:r>
            <a:rPr lang="en-US" altLang="ko-KR" sz="1200" b="1" dirty="0">
              <a:solidFill>
                <a:srgbClr val="FFFF00"/>
              </a:solidFill>
            </a:rPr>
            <a:t>Tools</a:t>
          </a:r>
          <a:endParaRPr lang="ko-KR" altLang="en-US" sz="1200" b="1" dirty="0">
            <a:solidFill>
              <a:srgbClr val="FFFF00"/>
            </a:solidFill>
          </a:endParaRPr>
        </a:p>
      </dgm:t>
    </dgm:pt>
    <dgm:pt modelId="{572B941F-9DE7-7247-98FB-668DF087C50C}" type="parTrans" cxnId="{416D4F29-03E4-0E48-B75D-DD08CC629564}">
      <dgm:prSet/>
      <dgm:spPr/>
      <dgm:t>
        <a:bodyPr/>
        <a:lstStyle/>
        <a:p>
          <a:pPr latinLnBrk="1"/>
          <a:endParaRPr lang="ko-KR" altLang="en-US"/>
        </a:p>
      </dgm:t>
    </dgm:pt>
    <dgm:pt modelId="{6DD31817-5BCF-6548-AA4A-07E3A9084C01}" type="sibTrans" cxnId="{416D4F29-03E4-0E48-B75D-DD08CC629564}">
      <dgm:prSet/>
      <dgm:spPr/>
      <dgm:t>
        <a:bodyPr/>
        <a:lstStyle/>
        <a:p>
          <a:pPr latinLnBrk="1"/>
          <a:endParaRPr lang="ko-KR" altLang="en-US"/>
        </a:p>
      </dgm:t>
    </dgm:pt>
    <dgm:pt modelId="{71E28A1F-F1E0-D648-8C1F-0D762B51EF0D}">
      <dgm:prSet phldrT="[텍스트]" custT="1"/>
      <dgm:spPr/>
      <dgm:t>
        <a:bodyPr lIns="0" rIns="0"/>
        <a:lstStyle/>
        <a:p>
          <a:pPr latinLnBrk="1"/>
          <a:r>
            <a:rPr lang="en-US" altLang="ko-KR" sz="1200" b="1" dirty="0">
              <a:solidFill>
                <a:srgbClr val="FFFF00"/>
              </a:solidFill>
            </a:rPr>
            <a:t>Methodologies</a:t>
          </a:r>
          <a:endParaRPr lang="ko-KR" altLang="en-US" sz="1200" b="1" dirty="0">
            <a:solidFill>
              <a:srgbClr val="FFFF00"/>
            </a:solidFill>
          </a:endParaRPr>
        </a:p>
      </dgm:t>
    </dgm:pt>
    <dgm:pt modelId="{CC0CC0BA-1154-2A48-994C-0931A5FF7897}" type="parTrans" cxnId="{E3A31780-EB7E-BE4E-85D5-2269F2017D0B}">
      <dgm:prSet/>
      <dgm:spPr/>
      <dgm:t>
        <a:bodyPr/>
        <a:lstStyle/>
        <a:p>
          <a:pPr latinLnBrk="1"/>
          <a:endParaRPr lang="ko-KR" altLang="en-US"/>
        </a:p>
      </dgm:t>
    </dgm:pt>
    <dgm:pt modelId="{5541DEC9-FEC1-0041-B940-BDE58A8F7EA3}" type="sibTrans" cxnId="{E3A31780-EB7E-BE4E-85D5-2269F2017D0B}">
      <dgm:prSet/>
      <dgm:spPr/>
      <dgm:t>
        <a:bodyPr/>
        <a:lstStyle/>
        <a:p>
          <a:pPr latinLnBrk="1"/>
          <a:endParaRPr lang="ko-KR" altLang="en-US"/>
        </a:p>
      </dgm:t>
    </dgm:pt>
    <dgm:pt modelId="{8C514B85-1B6B-7948-AD56-CDB4272435AD}">
      <dgm:prSet phldrT="[텍스트]" custT="1"/>
      <dgm:spPr/>
      <dgm:t>
        <a:bodyPr lIns="0" rIns="0"/>
        <a:lstStyle/>
        <a:p>
          <a:pPr latinLnBrk="1"/>
          <a:r>
            <a:rPr lang="en-US" altLang="ko-KR" sz="1200" b="1" dirty="0">
              <a:solidFill>
                <a:srgbClr val="FFFF00"/>
              </a:solidFill>
            </a:rPr>
            <a:t>Methods and Techniques</a:t>
          </a:r>
          <a:endParaRPr lang="ko-KR" altLang="en-US" sz="1200" b="1" dirty="0">
            <a:solidFill>
              <a:srgbClr val="FFFF00"/>
            </a:solidFill>
          </a:endParaRPr>
        </a:p>
      </dgm:t>
    </dgm:pt>
    <dgm:pt modelId="{87DF67F8-3326-3142-BD26-CB9D29C7DB12}" type="parTrans" cxnId="{95E1CC25-2744-DC44-A1A0-1FD56E2CBDCB}">
      <dgm:prSet/>
      <dgm:spPr/>
      <dgm:t>
        <a:bodyPr/>
        <a:lstStyle/>
        <a:p>
          <a:pPr latinLnBrk="1"/>
          <a:endParaRPr lang="ko-KR" altLang="en-US"/>
        </a:p>
      </dgm:t>
    </dgm:pt>
    <dgm:pt modelId="{76F7B6A4-FD32-1942-BC17-7CCFD0C5C78D}" type="sibTrans" cxnId="{95E1CC25-2744-DC44-A1A0-1FD56E2CBDCB}">
      <dgm:prSet/>
      <dgm:spPr/>
      <dgm:t>
        <a:bodyPr/>
        <a:lstStyle/>
        <a:p>
          <a:pPr latinLnBrk="1"/>
          <a:endParaRPr lang="ko-KR" altLang="en-US"/>
        </a:p>
      </dgm:t>
    </dgm:pt>
    <dgm:pt modelId="{B38C610C-5A02-3B49-B5A4-66DB6F3AE9D0}">
      <dgm:prSet phldrT="[텍스트]" custT="1"/>
      <dgm:spPr/>
      <dgm:t>
        <a:bodyPr lIns="0" rIns="0"/>
        <a:lstStyle/>
        <a:p>
          <a:pPr latinLnBrk="1"/>
          <a:r>
            <a:rPr lang="en-US" altLang="ko-KR" sz="1200" b="1" dirty="0">
              <a:solidFill>
                <a:srgbClr val="FFFF00"/>
              </a:solidFill>
            </a:rPr>
            <a:t>Principles</a:t>
          </a:r>
          <a:endParaRPr lang="ko-KR" altLang="en-US" sz="1100" b="1" dirty="0">
            <a:solidFill>
              <a:srgbClr val="FFFF00"/>
            </a:solidFill>
          </a:endParaRPr>
        </a:p>
      </dgm:t>
    </dgm:pt>
    <dgm:pt modelId="{FC3B10F0-8C39-224B-B6FD-68A25684C1AF}" type="parTrans" cxnId="{3E2CAFE5-01DE-4D40-9FD8-68BE0FCA4A89}">
      <dgm:prSet/>
      <dgm:spPr/>
      <dgm:t>
        <a:bodyPr/>
        <a:lstStyle/>
        <a:p>
          <a:pPr latinLnBrk="1"/>
          <a:endParaRPr lang="ko-KR" altLang="en-US"/>
        </a:p>
      </dgm:t>
    </dgm:pt>
    <dgm:pt modelId="{C124D0F0-3904-224B-A689-B01B821722A6}" type="sibTrans" cxnId="{3E2CAFE5-01DE-4D40-9FD8-68BE0FCA4A89}">
      <dgm:prSet/>
      <dgm:spPr/>
      <dgm:t>
        <a:bodyPr/>
        <a:lstStyle/>
        <a:p>
          <a:pPr latinLnBrk="1"/>
          <a:endParaRPr lang="ko-KR" altLang="en-US"/>
        </a:p>
      </dgm:t>
    </dgm:pt>
    <dgm:pt modelId="{020012E5-1180-814E-8157-5B2BE905058D}" type="pres">
      <dgm:prSet presAssocID="{D8EF95ED-5217-504A-8D30-4C233ABAEFCB}" presName="Name0" presStyleCnt="0">
        <dgm:presLayoutVars>
          <dgm:chMax val="7"/>
          <dgm:resizeHandles val="exact"/>
        </dgm:presLayoutVars>
      </dgm:prSet>
      <dgm:spPr/>
    </dgm:pt>
    <dgm:pt modelId="{5FA9600C-A76A-FA48-906F-7414FB522CE6}" type="pres">
      <dgm:prSet presAssocID="{D8EF95ED-5217-504A-8D30-4C233ABAEFCB}" presName="comp1" presStyleCnt="0"/>
      <dgm:spPr/>
    </dgm:pt>
    <dgm:pt modelId="{D39E8F8B-7A51-794F-A80A-6C2C995EDB7F}" type="pres">
      <dgm:prSet presAssocID="{D8EF95ED-5217-504A-8D30-4C233ABAEFCB}" presName="circle1" presStyleLbl="node1" presStyleIdx="0" presStyleCnt="4"/>
      <dgm:spPr/>
    </dgm:pt>
    <dgm:pt modelId="{D73FF571-B91F-5B4C-BF52-B21C9112CD52}" type="pres">
      <dgm:prSet presAssocID="{D8EF95ED-5217-504A-8D30-4C233ABAEFCB}" presName="c1text" presStyleLbl="node1" presStyleIdx="0" presStyleCnt="4">
        <dgm:presLayoutVars>
          <dgm:bulletEnabled val="1"/>
        </dgm:presLayoutVars>
      </dgm:prSet>
      <dgm:spPr/>
    </dgm:pt>
    <dgm:pt modelId="{40AADB4B-D8F7-4141-8205-EE6522A59AA8}" type="pres">
      <dgm:prSet presAssocID="{D8EF95ED-5217-504A-8D30-4C233ABAEFCB}" presName="comp2" presStyleCnt="0"/>
      <dgm:spPr/>
    </dgm:pt>
    <dgm:pt modelId="{E8B6C3EA-BB0A-5D48-840D-5FFCB3A387AE}" type="pres">
      <dgm:prSet presAssocID="{D8EF95ED-5217-504A-8D30-4C233ABAEFCB}" presName="circle2" presStyleLbl="node1" presStyleIdx="1" presStyleCnt="4"/>
      <dgm:spPr/>
    </dgm:pt>
    <dgm:pt modelId="{7F200307-4D7E-8641-8ABB-38FA9305AAD0}" type="pres">
      <dgm:prSet presAssocID="{D8EF95ED-5217-504A-8D30-4C233ABAEFCB}" presName="c2text" presStyleLbl="node1" presStyleIdx="1" presStyleCnt="4">
        <dgm:presLayoutVars>
          <dgm:bulletEnabled val="1"/>
        </dgm:presLayoutVars>
      </dgm:prSet>
      <dgm:spPr/>
    </dgm:pt>
    <dgm:pt modelId="{CBF130C9-66AB-204E-A426-38BAF717B634}" type="pres">
      <dgm:prSet presAssocID="{D8EF95ED-5217-504A-8D30-4C233ABAEFCB}" presName="comp3" presStyleCnt="0"/>
      <dgm:spPr/>
    </dgm:pt>
    <dgm:pt modelId="{1CDC0FF4-F9A8-654F-95E6-A98C6EF811AE}" type="pres">
      <dgm:prSet presAssocID="{D8EF95ED-5217-504A-8D30-4C233ABAEFCB}" presName="circle3" presStyleLbl="node1" presStyleIdx="2" presStyleCnt="4"/>
      <dgm:spPr/>
    </dgm:pt>
    <dgm:pt modelId="{D2B73EFA-72DE-804D-AE45-371A667974F5}" type="pres">
      <dgm:prSet presAssocID="{D8EF95ED-5217-504A-8D30-4C233ABAEFCB}" presName="c3text" presStyleLbl="node1" presStyleIdx="2" presStyleCnt="4">
        <dgm:presLayoutVars>
          <dgm:bulletEnabled val="1"/>
        </dgm:presLayoutVars>
      </dgm:prSet>
      <dgm:spPr/>
    </dgm:pt>
    <dgm:pt modelId="{44660865-438D-D949-88C5-0392DE2CC747}" type="pres">
      <dgm:prSet presAssocID="{D8EF95ED-5217-504A-8D30-4C233ABAEFCB}" presName="comp4" presStyleCnt="0"/>
      <dgm:spPr/>
    </dgm:pt>
    <dgm:pt modelId="{3835A528-6BFD-9F45-AB5C-8E128863C71C}" type="pres">
      <dgm:prSet presAssocID="{D8EF95ED-5217-504A-8D30-4C233ABAEFCB}" presName="circle4" presStyleLbl="node1" presStyleIdx="3" presStyleCnt="4"/>
      <dgm:spPr/>
    </dgm:pt>
    <dgm:pt modelId="{76E766B0-52A0-2048-9FB2-23F0BD81D8FD}" type="pres">
      <dgm:prSet presAssocID="{D8EF95ED-5217-504A-8D30-4C233ABAEFCB}" presName="c4text" presStyleLbl="node1" presStyleIdx="3" presStyleCnt="4">
        <dgm:presLayoutVars>
          <dgm:bulletEnabled val="1"/>
        </dgm:presLayoutVars>
      </dgm:prSet>
      <dgm:spPr/>
    </dgm:pt>
  </dgm:ptLst>
  <dgm:cxnLst>
    <dgm:cxn modelId="{53B65B1D-3308-9340-AA3A-3400DA33EDBF}" type="presOf" srcId="{8C514B85-1B6B-7948-AD56-CDB4272435AD}" destId="{D2B73EFA-72DE-804D-AE45-371A667974F5}" srcOrd="1" destOrd="0" presId="urn:microsoft.com/office/officeart/2005/8/layout/venn2"/>
    <dgm:cxn modelId="{A68EA51F-02CE-5D43-B086-8016D516F620}" type="presOf" srcId="{B38C610C-5A02-3B49-B5A4-66DB6F3AE9D0}" destId="{76E766B0-52A0-2048-9FB2-23F0BD81D8FD}" srcOrd="1" destOrd="0" presId="urn:microsoft.com/office/officeart/2005/8/layout/venn2"/>
    <dgm:cxn modelId="{95E1CC25-2744-DC44-A1A0-1FD56E2CBDCB}" srcId="{D8EF95ED-5217-504A-8D30-4C233ABAEFCB}" destId="{8C514B85-1B6B-7948-AD56-CDB4272435AD}" srcOrd="2" destOrd="0" parTransId="{87DF67F8-3326-3142-BD26-CB9D29C7DB12}" sibTransId="{76F7B6A4-FD32-1942-BC17-7CCFD0C5C78D}"/>
    <dgm:cxn modelId="{416D4F29-03E4-0E48-B75D-DD08CC629564}" srcId="{D8EF95ED-5217-504A-8D30-4C233ABAEFCB}" destId="{D81659DB-C61D-E34A-89F9-4A536E61B404}" srcOrd="0" destOrd="0" parTransId="{572B941F-9DE7-7247-98FB-668DF087C50C}" sibTransId="{6DD31817-5BCF-6548-AA4A-07E3A9084C01}"/>
    <dgm:cxn modelId="{1C00DC4B-72EA-3F43-819E-ABFBED767D7A}" type="presOf" srcId="{71E28A1F-F1E0-D648-8C1F-0D762B51EF0D}" destId="{7F200307-4D7E-8641-8ABB-38FA9305AAD0}" srcOrd="1" destOrd="0" presId="urn:microsoft.com/office/officeart/2005/8/layout/venn2"/>
    <dgm:cxn modelId="{E3A31780-EB7E-BE4E-85D5-2269F2017D0B}" srcId="{D8EF95ED-5217-504A-8D30-4C233ABAEFCB}" destId="{71E28A1F-F1E0-D648-8C1F-0D762B51EF0D}" srcOrd="1" destOrd="0" parTransId="{CC0CC0BA-1154-2A48-994C-0931A5FF7897}" sibTransId="{5541DEC9-FEC1-0041-B940-BDE58A8F7EA3}"/>
    <dgm:cxn modelId="{09F9B884-2EC8-8C45-9CD1-23B5DFDEC9A7}" type="presOf" srcId="{8C514B85-1B6B-7948-AD56-CDB4272435AD}" destId="{1CDC0FF4-F9A8-654F-95E6-A98C6EF811AE}" srcOrd="0" destOrd="0" presId="urn:microsoft.com/office/officeart/2005/8/layout/venn2"/>
    <dgm:cxn modelId="{67413B86-2C6E-574E-8ECE-3D31E4C017F4}" type="presOf" srcId="{B38C610C-5A02-3B49-B5A4-66DB6F3AE9D0}" destId="{3835A528-6BFD-9F45-AB5C-8E128863C71C}" srcOrd="0" destOrd="0" presId="urn:microsoft.com/office/officeart/2005/8/layout/venn2"/>
    <dgm:cxn modelId="{23EE2BA5-7ECE-F746-B527-9A670BF59436}" type="presOf" srcId="{D81659DB-C61D-E34A-89F9-4A536E61B404}" destId="{D73FF571-B91F-5B4C-BF52-B21C9112CD52}" srcOrd="1" destOrd="0" presId="urn:microsoft.com/office/officeart/2005/8/layout/venn2"/>
    <dgm:cxn modelId="{21AE21BC-8302-7346-882A-1828704B99CF}" type="presOf" srcId="{71E28A1F-F1E0-D648-8C1F-0D762B51EF0D}" destId="{E8B6C3EA-BB0A-5D48-840D-5FFCB3A387AE}" srcOrd="0" destOrd="0" presId="urn:microsoft.com/office/officeart/2005/8/layout/venn2"/>
    <dgm:cxn modelId="{75A75BCA-81AD-A145-AB3E-B6E8E272C1C2}" type="presOf" srcId="{D8EF95ED-5217-504A-8D30-4C233ABAEFCB}" destId="{020012E5-1180-814E-8157-5B2BE905058D}" srcOrd="0" destOrd="0" presId="urn:microsoft.com/office/officeart/2005/8/layout/venn2"/>
    <dgm:cxn modelId="{D5E69BD1-B5BA-424A-8533-540012846F70}" type="presOf" srcId="{D81659DB-C61D-E34A-89F9-4A536E61B404}" destId="{D39E8F8B-7A51-794F-A80A-6C2C995EDB7F}" srcOrd="0" destOrd="0" presId="urn:microsoft.com/office/officeart/2005/8/layout/venn2"/>
    <dgm:cxn modelId="{3E2CAFE5-01DE-4D40-9FD8-68BE0FCA4A89}" srcId="{D8EF95ED-5217-504A-8D30-4C233ABAEFCB}" destId="{B38C610C-5A02-3B49-B5A4-66DB6F3AE9D0}" srcOrd="3" destOrd="0" parTransId="{FC3B10F0-8C39-224B-B6FD-68A25684C1AF}" sibTransId="{C124D0F0-3904-224B-A689-B01B821722A6}"/>
    <dgm:cxn modelId="{AD6E6998-360B-F646-AED3-70CDEE55D79F}" type="presParOf" srcId="{020012E5-1180-814E-8157-5B2BE905058D}" destId="{5FA9600C-A76A-FA48-906F-7414FB522CE6}" srcOrd="0" destOrd="0" presId="urn:microsoft.com/office/officeart/2005/8/layout/venn2"/>
    <dgm:cxn modelId="{62A71DC3-9379-154F-A852-54197C5DD041}" type="presParOf" srcId="{5FA9600C-A76A-FA48-906F-7414FB522CE6}" destId="{D39E8F8B-7A51-794F-A80A-6C2C995EDB7F}" srcOrd="0" destOrd="0" presId="urn:microsoft.com/office/officeart/2005/8/layout/venn2"/>
    <dgm:cxn modelId="{9075343C-6071-D140-9BC6-86B5852799B3}" type="presParOf" srcId="{5FA9600C-A76A-FA48-906F-7414FB522CE6}" destId="{D73FF571-B91F-5B4C-BF52-B21C9112CD52}" srcOrd="1" destOrd="0" presId="urn:microsoft.com/office/officeart/2005/8/layout/venn2"/>
    <dgm:cxn modelId="{5FF3770C-4D38-084E-A580-E0E63ED4D8C4}" type="presParOf" srcId="{020012E5-1180-814E-8157-5B2BE905058D}" destId="{40AADB4B-D8F7-4141-8205-EE6522A59AA8}" srcOrd="1" destOrd="0" presId="urn:microsoft.com/office/officeart/2005/8/layout/venn2"/>
    <dgm:cxn modelId="{1FA603ED-CF9E-3E44-A022-661AD90373C7}" type="presParOf" srcId="{40AADB4B-D8F7-4141-8205-EE6522A59AA8}" destId="{E8B6C3EA-BB0A-5D48-840D-5FFCB3A387AE}" srcOrd="0" destOrd="0" presId="urn:microsoft.com/office/officeart/2005/8/layout/venn2"/>
    <dgm:cxn modelId="{E5579BFB-5AD2-404F-9A7C-768CB027A910}" type="presParOf" srcId="{40AADB4B-D8F7-4141-8205-EE6522A59AA8}" destId="{7F200307-4D7E-8641-8ABB-38FA9305AAD0}" srcOrd="1" destOrd="0" presId="urn:microsoft.com/office/officeart/2005/8/layout/venn2"/>
    <dgm:cxn modelId="{C29D6B0E-8C23-7A4E-89D5-B513CC045E31}" type="presParOf" srcId="{020012E5-1180-814E-8157-5B2BE905058D}" destId="{CBF130C9-66AB-204E-A426-38BAF717B634}" srcOrd="2" destOrd="0" presId="urn:microsoft.com/office/officeart/2005/8/layout/venn2"/>
    <dgm:cxn modelId="{ED736E50-9452-B643-9ACB-F16D4901C4EB}" type="presParOf" srcId="{CBF130C9-66AB-204E-A426-38BAF717B634}" destId="{1CDC0FF4-F9A8-654F-95E6-A98C6EF811AE}" srcOrd="0" destOrd="0" presId="urn:microsoft.com/office/officeart/2005/8/layout/venn2"/>
    <dgm:cxn modelId="{0DB862D1-B794-BF4A-8F39-6AFB46FC9AC5}" type="presParOf" srcId="{CBF130C9-66AB-204E-A426-38BAF717B634}" destId="{D2B73EFA-72DE-804D-AE45-371A667974F5}" srcOrd="1" destOrd="0" presId="urn:microsoft.com/office/officeart/2005/8/layout/venn2"/>
    <dgm:cxn modelId="{6AB24E83-D234-E04E-8CB1-566442BD4754}" type="presParOf" srcId="{020012E5-1180-814E-8157-5B2BE905058D}" destId="{44660865-438D-D949-88C5-0392DE2CC747}" srcOrd="3" destOrd="0" presId="urn:microsoft.com/office/officeart/2005/8/layout/venn2"/>
    <dgm:cxn modelId="{25107356-6524-144B-9EB9-AE49C7424136}" type="presParOf" srcId="{44660865-438D-D949-88C5-0392DE2CC747}" destId="{3835A528-6BFD-9F45-AB5C-8E128863C71C}" srcOrd="0" destOrd="0" presId="urn:microsoft.com/office/officeart/2005/8/layout/venn2"/>
    <dgm:cxn modelId="{69D5FD38-915F-2046-99E3-26BABB6CB9AF}" type="presParOf" srcId="{44660865-438D-D949-88C5-0392DE2CC747}" destId="{76E766B0-52A0-2048-9FB2-23F0BD81D8F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E8F8B-7A51-794F-A80A-6C2C995EDB7F}">
      <dsp:nvSpPr>
        <dsp:cNvPr id="0" name=""/>
        <dsp:cNvSpPr/>
      </dsp:nvSpPr>
      <dsp:spPr>
        <a:xfrm>
          <a:off x="164901" y="0"/>
          <a:ext cx="2984897" cy="29848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FFFF00"/>
              </a:solidFill>
            </a:rPr>
            <a:t>Tools</a:t>
          </a:r>
          <a:endParaRPr lang="ko-KR" altLang="en-US" sz="1200" b="1" kern="1200" dirty="0">
            <a:solidFill>
              <a:srgbClr val="FFFF00"/>
            </a:solidFill>
          </a:endParaRPr>
        </a:p>
      </dsp:txBody>
      <dsp:txXfrm>
        <a:off x="1240061" y="149244"/>
        <a:ext cx="834577" cy="447734"/>
      </dsp:txXfrm>
    </dsp:sp>
    <dsp:sp modelId="{E8B6C3EA-BB0A-5D48-840D-5FFCB3A387AE}">
      <dsp:nvSpPr>
        <dsp:cNvPr id="0" name=""/>
        <dsp:cNvSpPr/>
      </dsp:nvSpPr>
      <dsp:spPr>
        <a:xfrm>
          <a:off x="463391" y="596979"/>
          <a:ext cx="2387917" cy="2387917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FFFF00"/>
              </a:solidFill>
            </a:rPr>
            <a:t>Methodologies</a:t>
          </a:r>
          <a:endParaRPr lang="ko-KR" altLang="en-US" sz="1200" b="1" kern="1200" dirty="0">
            <a:solidFill>
              <a:srgbClr val="FFFF00"/>
            </a:solidFill>
          </a:endParaRPr>
        </a:p>
      </dsp:txBody>
      <dsp:txXfrm>
        <a:off x="1240061" y="740254"/>
        <a:ext cx="834577" cy="429825"/>
      </dsp:txXfrm>
    </dsp:sp>
    <dsp:sp modelId="{1CDC0FF4-F9A8-654F-95E6-A98C6EF811AE}">
      <dsp:nvSpPr>
        <dsp:cNvPr id="0" name=""/>
        <dsp:cNvSpPr/>
      </dsp:nvSpPr>
      <dsp:spPr>
        <a:xfrm>
          <a:off x="761880" y="1193958"/>
          <a:ext cx="1790938" cy="1790938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FFFF00"/>
              </a:solidFill>
            </a:rPr>
            <a:t>Methods and Techniques</a:t>
          </a:r>
          <a:endParaRPr lang="ko-KR" altLang="en-US" sz="1200" b="1" kern="1200" dirty="0">
            <a:solidFill>
              <a:srgbClr val="FFFF00"/>
            </a:solidFill>
          </a:endParaRPr>
        </a:p>
      </dsp:txBody>
      <dsp:txXfrm>
        <a:off x="1240061" y="1328279"/>
        <a:ext cx="834577" cy="402961"/>
      </dsp:txXfrm>
    </dsp:sp>
    <dsp:sp modelId="{3835A528-6BFD-9F45-AB5C-8E128863C71C}">
      <dsp:nvSpPr>
        <dsp:cNvPr id="0" name=""/>
        <dsp:cNvSpPr/>
      </dsp:nvSpPr>
      <dsp:spPr>
        <a:xfrm>
          <a:off x="1060370" y="1790938"/>
          <a:ext cx="1193958" cy="1193958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FFFF00"/>
              </a:solidFill>
            </a:rPr>
            <a:t>Principles</a:t>
          </a:r>
          <a:endParaRPr lang="ko-KR" altLang="en-US" sz="1100" b="1" kern="1200" dirty="0">
            <a:solidFill>
              <a:srgbClr val="FFFF00"/>
            </a:solidFill>
          </a:endParaRPr>
        </a:p>
      </dsp:txBody>
      <dsp:txXfrm>
        <a:off x="1235221" y="2089427"/>
        <a:ext cx="844256" cy="596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23143" cy="49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t" anchorCtr="0" compatLnSpc="1">
            <a:prstTxWarp prst="textNoShape">
              <a:avLst/>
            </a:prstTxWarp>
          </a:bodyPr>
          <a:lstStyle>
            <a:lvl1pPr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971" y="0"/>
            <a:ext cx="2921582" cy="49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t" anchorCtr="0" compatLnSpc="1">
            <a:prstTxWarp prst="textNoShape">
              <a:avLst/>
            </a:prstTxWarp>
          </a:bodyPr>
          <a:lstStyle>
            <a:lvl1pPr algn="r"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377850"/>
            <a:ext cx="2923143" cy="4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b" anchorCtr="0" compatLnSpc="1">
            <a:prstTxWarp prst="textNoShape">
              <a:avLst/>
            </a:prstTxWarp>
          </a:bodyPr>
          <a:lstStyle>
            <a:lvl1pPr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971" y="9377850"/>
            <a:ext cx="2921582" cy="4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b" anchorCtr="0" compatLnSpc="1">
            <a:prstTxWarp prst="textNoShape">
              <a:avLst/>
            </a:prstTxWarp>
          </a:bodyPr>
          <a:lstStyle>
            <a:lvl1pPr algn="r"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307D325-E20B-47C8-8CD7-95EB1D5489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468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23143" cy="49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t" anchorCtr="0" compatLnSpc="1">
            <a:prstTxWarp prst="textNoShape">
              <a:avLst/>
            </a:prstTxWarp>
          </a:bodyPr>
          <a:lstStyle>
            <a:lvl1pPr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0"/>
            <a:ext cx="2921582" cy="49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t" anchorCtr="0" compatLnSpc="1">
            <a:prstTxWarp prst="textNoShape">
              <a:avLst/>
            </a:prstTxWarp>
          </a:bodyPr>
          <a:lstStyle>
            <a:lvl1pPr algn="r"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5537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5774" y="4688138"/>
            <a:ext cx="5392129" cy="444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377850"/>
            <a:ext cx="2923143" cy="4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b" anchorCtr="0" compatLnSpc="1">
            <a:prstTxWarp prst="textNoShape">
              <a:avLst/>
            </a:prstTxWarp>
          </a:bodyPr>
          <a:lstStyle>
            <a:lvl1pPr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850"/>
            <a:ext cx="2921582" cy="4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63" tIns="45433" rIns="90863" bIns="45433" numCol="1" anchor="b" anchorCtr="0" compatLnSpc="1">
            <a:prstTxWarp prst="textNoShape">
              <a:avLst/>
            </a:prstTxWarp>
          </a:bodyPr>
          <a:lstStyle>
            <a:lvl1pPr algn="r" defTabSz="910194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12E4DD9-6661-4416-8151-5F57F85046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7774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FCECCD-BB07-4C14-8A99-6682502BE980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50" y="4691290"/>
            <a:ext cx="4944216" cy="4440729"/>
          </a:xfrm>
          <a:noFill/>
          <a:ln/>
        </p:spPr>
        <p:txBody>
          <a:bodyPr/>
          <a:lstStyle/>
          <a:p>
            <a:pPr eaLnBrk="1" hangingPunct="1"/>
            <a:r>
              <a:rPr lang="en-US" altLang="ko-KR" sz="1000" dirty="0">
                <a:solidFill>
                  <a:srgbClr val="333399"/>
                </a:solidFill>
              </a:rPr>
              <a:t>-SW development cost takes 35% of total automotive production cost (Software Engineering for Automotive Systems Workshop, 2004)</a:t>
            </a:r>
          </a:p>
          <a:p>
            <a:pPr eaLnBrk="1" hangingPunct="1"/>
            <a:r>
              <a:rPr lang="en-US" altLang="ko-KR" sz="1000" dirty="0">
                <a:solidFill>
                  <a:srgbClr val="333399"/>
                </a:solidFill>
              </a:rPr>
              <a:t>-</a:t>
            </a:r>
            <a:r>
              <a:rPr lang="en-US" altLang="ko-KR" sz="900" dirty="0">
                <a:solidFill>
                  <a:srgbClr val="000099"/>
                </a:solidFill>
                <a:ea typeface="HY헤드라인M" pitchFamily="18" charset="-127"/>
              </a:rPr>
              <a:t>Due to complexity for reliable SW, the low productivity causes severe problem</a:t>
            </a:r>
            <a:r>
              <a:rPr lang="en-US" altLang="ko-KR" sz="1000" dirty="0">
                <a:solidFill>
                  <a:srgbClr val="000099"/>
                </a:solidFill>
                <a:ea typeface="HY헤드라인M" pitchFamily="18" charset="-127"/>
              </a:rPr>
              <a:t> </a:t>
            </a:r>
          </a:p>
          <a:p>
            <a:pPr eaLnBrk="1" hangingPunct="1"/>
            <a:endParaRPr lang="en-US" altLang="ko-KR" sz="1000" dirty="0">
              <a:solidFill>
                <a:srgbClr val="333399"/>
              </a:solidFill>
            </a:endParaRPr>
          </a:p>
          <a:p>
            <a:pPr eaLnBrk="1" hangingPunct="1"/>
            <a:endParaRPr lang="en-US" altLang="ko-KR" dirty="0"/>
          </a:p>
          <a:p>
            <a:pPr eaLnBrk="1" hangingPunct="1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570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12E54F-5990-4735-836C-89D77F1A7091}" type="slidenum">
              <a:rPr lang="en-US" altLang="ko-KR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altLang="ko-K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922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995AE6-EB7A-4D9C-84AD-8E9CAE47EA5F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Reusing a shared variables for different purposes and a race condition on that variable led to a situation where lethal doses of radiation were given.</a:t>
            </a:r>
          </a:p>
          <a:p>
            <a:r>
              <a:rPr lang="en-US" altLang="ko-KR"/>
              <a:t>Several deaths resulted from this software error.</a:t>
            </a:r>
          </a:p>
          <a:p>
            <a:endParaRPr lang="en-US" altLang="ko-KR"/>
          </a:p>
          <a:p>
            <a:r>
              <a:rPr lang="en-US" altLang="ko-KR"/>
              <a:t>The Therac-25 accidents were fairly unique in having software coding errors involved</a:t>
            </a:r>
            <a:r>
              <a:rPr lang="en-US" altLang="ko-KR">
                <a:latin typeface="Arial" panose="020B0604020202020204" pitchFamily="34" charset="0"/>
              </a:rPr>
              <a:t>—</a:t>
            </a:r>
            <a:r>
              <a:rPr lang="en-US" altLang="ko-KR"/>
              <a:t>most computer-related accidents have not involved coding errors but rather errors in the software requirements such as omissions and mishandled environmental conditions and system states. Although using good basic software-engineering practices will not prevent all software errors, it is certainly required as a minimum </a:t>
            </a:r>
          </a:p>
        </p:txBody>
      </p:sp>
    </p:spTree>
    <p:extLst>
      <p:ext uri="{BB962C8B-B14F-4D97-AF65-F5344CB8AC3E}">
        <p14:creationId xmlns:p14="http://schemas.microsoft.com/office/powerpoint/2010/main" val="265056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3F95B1-A318-4ED1-B143-445CEC2C6AA0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Ariane 5 software reused old code from Ariane 4 that was not respecified and retested in new environment</a:t>
            </a:r>
          </a:p>
          <a:p>
            <a:r>
              <a:rPr lang="en-US" altLang="ko-KR"/>
              <a:t>Code in question performed floating point calculations</a:t>
            </a:r>
          </a:p>
          <a:p>
            <a:r>
              <a:rPr lang="en-US" altLang="ko-KR"/>
              <a:t>Ariane 5 (being more powerful than Ariane 4) caused unanticipated floating-point exception (which would have never occurred on Ariane 4), causing an exception to be thrown which was not caught</a:t>
            </a:r>
          </a:p>
          <a:p>
            <a:r>
              <a:rPr lang="en-US" altLang="ko-KR"/>
              <a:t>Triggered automatic destruction: $500 million loss</a:t>
            </a:r>
          </a:p>
        </p:txBody>
      </p:sp>
    </p:spTree>
    <p:extLst>
      <p:ext uri="{BB962C8B-B14F-4D97-AF65-F5344CB8AC3E}">
        <p14:creationId xmlns:p14="http://schemas.microsoft.com/office/powerpoint/2010/main" val="127299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일 전자신문이 단독으로 입수한 바</a:t>
            </a:r>
            <a:r>
              <a:rPr lang="en-US" altLang="ko-KR"/>
              <a:t>(BARR) </a:t>
            </a:r>
            <a:r>
              <a:rPr lang="ko-KR" altLang="en-US"/>
              <a:t>그룹의 도요타 급발진 조사보고서에 따르면</a:t>
            </a:r>
            <a:r>
              <a:rPr lang="en-US" altLang="ko-KR"/>
              <a:t>, </a:t>
            </a:r>
            <a:r>
              <a:rPr lang="ko-KR" altLang="en-US"/>
              <a:t>캠리의 엔진 스로틀 컨트롤 시스템</a:t>
            </a:r>
            <a:r>
              <a:rPr lang="en-US" altLang="ko-KR"/>
              <a:t>(ETCS)</a:t>
            </a:r>
            <a:r>
              <a:rPr lang="ko-KR" altLang="en-US"/>
              <a:t>의 </a:t>
            </a:r>
            <a:r>
              <a:rPr lang="en-US" altLang="ko-KR"/>
              <a:t>SW </a:t>
            </a:r>
            <a:r>
              <a:rPr lang="ko-KR" altLang="en-US"/>
              <a:t>결함이 급발진을 일으켰다</a:t>
            </a:r>
            <a:r>
              <a:rPr lang="en-US" altLang="ko-KR"/>
              <a:t>. </a:t>
            </a:r>
            <a:r>
              <a:rPr lang="ko-KR" altLang="en-US"/>
              <a:t>보고서는 </a:t>
            </a:r>
            <a:r>
              <a:rPr lang="en-US" altLang="ko-KR"/>
              <a:t>ETCS </a:t>
            </a:r>
            <a:r>
              <a:rPr lang="ko-KR" altLang="en-US"/>
              <a:t>전자제어장치</a:t>
            </a:r>
            <a:r>
              <a:rPr lang="en-US" altLang="ko-KR"/>
              <a:t>(ECU)</a:t>
            </a:r>
            <a:r>
              <a:rPr lang="ko-KR" altLang="en-US"/>
              <a:t>에 내장된 </a:t>
            </a:r>
            <a:r>
              <a:rPr lang="en-US" altLang="ko-KR"/>
              <a:t>SW</a:t>
            </a:r>
            <a:r>
              <a:rPr lang="ko-KR" altLang="en-US"/>
              <a:t>에 오류</a:t>
            </a:r>
            <a:r>
              <a:rPr lang="en-US" altLang="ko-KR"/>
              <a:t>(</a:t>
            </a:r>
            <a:r>
              <a:rPr lang="ko-KR" altLang="en-US"/>
              <a:t>버그</a:t>
            </a:r>
            <a:r>
              <a:rPr lang="en-US" altLang="ko-KR"/>
              <a:t>)</a:t>
            </a:r>
            <a:r>
              <a:rPr lang="ko-KR" altLang="en-US"/>
              <a:t>가 있었고</a:t>
            </a:r>
            <a:r>
              <a:rPr lang="en-US" altLang="ko-KR"/>
              <a:t>, </a:t>
            </a:r>
            <a:r>
              <a:rPr lang="ko-KR" altLang="en-US"/>
              <a:t>오류가 있더라도 이를 커버해주는 방어수단</a:t>
            </a:r>
            <a:r>
              <a:rPr lang="en-US" altLang="ko-KR"/>
              <a:t>(fail safes)</a:t>
            </a:r>
            <a:r>
              <a:rPr lang="ko-KR" altLang="en-US"/>
              <a:t>도 작동하지 않았다고 지적했다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 그룹의 조사보고서는 지난해 </a:t>
            </a:r>
            <a:r>
              <a:rPr lang="en-US" altLang="ko-KR"/>
              <a:t>10</a:t>
            </a:r>
            <a:r>
              <a:rPr lang="ko-KR" altLang="en-US"/>
              <a:t>월 미국 오클라호마주 급발진 소송에서 도요타가 패소하는데 결정적 역할을 한 것으로 전해졌다</a:t>
            </a:r>
            <a:r>
              <a:rPr lang="en-US" altLang="ko-KR"/>
              <a:t>. </a:t>
            </a:r>
            <a:r>
              <a:rPr lang="ko-KR" altLang="en-US"/>
              <a:t>도요타는 이 재판에서 피해자에게 </a:t>
            </a:r>
            <a:r>
              <a:rPr lang="en-US" altLang="ko-KR"/>
              <a:t>300</a:t>
            </a:r>
            <a:r>
              <a:rPr lang="ko-KR" altLang="en-US"/>
              <a:t>만달러의 손해배상금을 지급했다</a:t>
            </a:r>
            <a:r>
              <a:rPr lang="en-US" altLang="ko-KR"/>
              <a:t>. </a:t>
            </a:r>
            <a:r>
              <a:rPr lang="ko-KR" altLang="en-US"/>
              <a:t>또 </a:t>
            </a:r>
            <a:r>
              <a:rPr lang="en-US" altLang="ko-KR"/>
              <a:t>19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현지시각</a:t>
            </a:r>
            <a:r>
              <a:rPr lang="en-US" altLang="ko-KR"/>
              <a:t>) </a:t>
            </a:r>
            <a:r>
              <a:rPr lang="ko-KR" altLang="en-US"/>
              <a:t>도요타는 미국 법무부와 </a:t>
            </a:r>
            <a:r>
              <a:rPr lang="en-US" altLang="ko-KR"/>
              <a:t>4</a:t>
            </a:r>
            <a:r>
              <a:rPr lang="ko-KR" altLang="en-US"/>
              <a:t>년간의 급발진 관련 수사 종결에 합의하면서 벌금 </a:t>
            </a:r>
            <a:r>
              <a:rPr lang="en-US" altLang="ko-KR"/>
              <a:t>12</a:t>
            </a:r>
            <a:r>
              <a:rPr lang="ko-KR" altLang="en-US"/>
              <a:t>억달러</a:t>
            </a:r>
            <a:r>
              <a:rPr lang="en-US" altLang="ko-KR"/>
              <a:t>(1</a:t>
            </a:r>
            <a:r>
              <a:rPr lang="ko-KR" altLang="en-US"/>
              <a:t>조</a:t>
            </a:r>
            <a:r>
              <a:rPr lang="en-US" altLang="ko-KR"/>
              <a:t>2800</a:t>
            </a:r>
            <a:r>
              <a:rPr lang="ko-KR" altLang="en-US"/>
              <a:t>억원</a:t>
            </a:r>
            <a:r>
              <a:rPr lang="en-US" altLang="ko-KR"/>
              <a:t>)</a:t>
            </a:r>
            <a:r>
              <a:rPr lang="ko-KR" altLang="en-US"/>
              <a:t>를 부과받았다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https://www.autoelectronics.co.kr/article/articleView.asp?idx=1513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77C717-9CA6-4EBE-A920-877D0D6EFB8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53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Give an example of each.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What is more visible to users, software developers?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Which one is easier to be changed?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D78FC6-CE17-4259-A63C-DDFC12E048FC}" type="slidenum">
              <a:rPr kumimoji="0" lang="en-US" altLang="ko-Kore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4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57225" y="1817688"/>
            <a:ext cx="7772400" cy="99695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  <a:effectLst/>
              </a:defRPr>
            </a:lvl1pPr>
          </a:lstStyle>
          <a:p>
            <a:pPr>
              <a:defRPr/>
            </a:pPr>
            <a:fld id="{57A8F6F3-3C2D-47CE-B903-CA6A80DF8D9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8CEC7-35A4-4DAF-8D11-ACA60C2E1B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7825" y="276225"/>
            <a:ext cx="2165350" cy="62007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28600" y="276225"/>
            <a:ext cx="6346825" cy="62007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E58BC-D976-4F5C-A8E0-EF7A1EEFE1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288" y="276225"/>
            <a:ext cx="8624887" cy="777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28600" y="1255713"/>
            <a:ext cx="4229100" cy="52212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10100" y="1255713"/>
            <a:ext cx="4229100" cy="52212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24846-1191-4E97-8D85-8411F4EDEC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sz="quarter"/>
          </p:nvPr>
        </p:nvSpPr>
        <p:spPr>
          <a:xfrm>
            <a:off x="268288" y="276225"/>
            <a:ext cx="8624887" cy="777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8600" y="1255713"/>
            <a:ext cx="4229100" cy="2533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10100" y="1255713"/>
            <a:ext cx="4229100" cy="2533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228600" y="3941763"/>
            <a:ext cx="4229100" cy="25352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10100" y="3941763"/>
            <a:ext cx="4229100" cy="25352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69588-5FAF-4F5D-B58D-C53448BB282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228600" y="276225"/>
            <a:ext cx="8664575" cy="6200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AAF0C-0AD1-4FF1-89E6-93FFFF858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288" y="276225"/>
            <a:ext cx="8624887" cy="777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28600" y="1255713"/>
            <a:ext cx="4229100" cy="52212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10100" y="1255713"/>
            <a:ext cx="4229100" cy="2533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10100" y="3941763"/>
            <a:ext cx="4229100" cy="25352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D345B-A320-4085-B161-630B77EECA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1"/>
          <p:cNvSpPr/>
          <p:nvPr/>
        </p:nvSpPr>
        <p:spPr>
          <a:xfrm>
            <a:off x="0" y="6429396"/>
            <a:ext cx="9144000" cy="42860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4362456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/>
              <a:t>Click to edit Master subtitle style</a:t>
            </a:r>
            <a:endParaRPr kumimoji="0" lang="en-US" dirty="0"/>
          </a:p>
        </p:txBody>
      </p:sp>
      <p:sp>
        <p:nvSpPr>
          <p:cNvPr id="33" name="矩形 32"/>
          <p:cNvSpPr/>
          <p:nvPr/>
        </p:nvSpPr>
        <p:spPr>
          <a:xfrm>
            <a:off x="914400" y="4286256"/>
            <a:ext cx="7315200" cy="1195394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4400" y="4286256"/>
            <a:ext cx="228600" cy="119539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28725" y="2438400"/>
            <a:ext cx="6858000" cy="15240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21" name="矩形 20"/>
          <p:cNvSpPr/>
          <p:nvPr/>
        </p:nvSpPr>
        <p:spPr>
          <a:xfrm>
            <a:off x="914400" y="2362200"/>
            <a:ext cx="7315200" cy="16764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400" y="2362200"/>
            <a:ext cx="228600" cy="16764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2" name="矩形 31"/>
          <p:cNvSpPr/>
          <p:nvPr/>
        </p:nvSpPr>
        <p:spPr>
          <a:xfrm>
            <a:off x="0" y="0"/>
            <a:ext cx="9144000" cy="14285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3" name="副标题 8"/>
          <p:cNvSpPr txBox="1">
            <a:spLocks/>
          </p:cNvSpPr>
          <p:nvPr/>
        </p:nvSpPr>
        <p:spPr>
          <a:xfrm>
            <a:off x="1214414" y="5214950"/>
            <a:ext cx="68580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auto" latinLnBrk="0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None/>
              <a:defRPr/>
            </a:pPr>
            <a:endParaRPr kumimoji="0" lang="en-US" b="0" dirty="0">
              <a:solidFill>
                <a:srgbClr val="464653"/>
              </a:solidFill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C7BD-434D-442C-9DC0-1FDFD4AF9AC1}" type="datetime1">
              <a:rPr lang="en-US" altLang="ko-KR" smtClean="0">
                <a:solidFill>
                  <a:srgbClr val="464653"/>
                </a:solidFill>
              </a:rPr>
              <a:pPr/>
              <a:t>9/3/2025</a:t>
            </a:fld>
            <a:endParaRPr lang="en-US">
              <a:solidFill>
                <a:srgbClr val="464653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11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/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14282" y="6500834"/>
            <a:ext cx="1462118" cy="29260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 </a:t>
            </a:r>
            <a:r>
              <a:rPr lang="en-US" altLang="ko-KR" dirty="0" err="1">
                <a:solidFill>
                  <a:srgbClr val="464653"/>
                </a:solidFill>
              </a:rPr>
              <a:t>Moonzoo</a:t>
            </a:r>
            <a:r>
              <a:rPr lang="en-US" altLang="ko-KR" dirty="0">
                <a:solidFill>
                  <a:srgbClr val="464653"/>
                </a:solidFill>
              </a:rPr>
              <a:t> Kim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464653"/>
                </a:solidFill>
              </a:rPr>
              <a:t>Automated Testing of Industrial Embedded Software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  <a:lvl2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2pPr>
            <a:lvl3pPr>
              <a:buClr>
                <a:schemeClr val="tx2"/>
              </a:buCl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3pPr>
            <a:lvl4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4pPr>
            <a:lvl5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277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14282" y="6500834"/>
            <a:ext cx="1462118" cy="29260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 </a:t>
            </a:r>
            <a:r>
              <a:rPr lang="en-US" altLang="ko-KR" dirty="0" err="1">
                <a:solidFill>
                  <a:srgbClr val="464653"/>
                </a:solidFill>
              </a:rPr>
              <a:t>Moonzoo</a:t>
            </a:r>
            <a:r>
              <a:rPr lang="en-US" altLang="ko-KR" dirty="0">
                <a:solidFill>
                  <a:srgbClr val="464653"/>
                </a:solidFill>
              </a:rPr>
              <a:t> Kim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Automated Testing of Industrial Embedded Software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64364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288" y="276225"/>
            <a:ext cx="8624887" cy="777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28600" y="1255713"/>
            <a:ext cx="8610600" cy="5221287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31BCA-C916-4A70-B484-D4C3B03DCBD7}" type="slidenum">
              <a:rPr lang="en-US" altLang="ko-KR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464653"/>
              </a:solidFill>
            </a:endParaRPr>
          </a:p>
        </p:txBody>
      </p:sp>
      <p:sp>
        <p:nvSpPr>
          <p:cNvPr id="5" name="날짜 개체 틀 1"/>
          <p:cNvSpPr>
            <a:spLocks noGrp="1"/>
          </p:cNvSpPr>
          <p:nvPr>
            <p:ph type="dt" sz="half" idx="11"/>
          </p:nvPr>
        </p:nvSpPr>
        <p:spPr>
          <a:xfrm>
            <a:off x="214282" y="6500834"/>
            <a:ext cx="1285884" cy="29260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 err="1">
                <a:solidFill>
                  <a:srgbClr val="464653"/>
                </a:solidFill>
              </a:rPr>
              <a:t>Moonzoo</a:t>
            </a:r>
            <a:r>
              <a:rPr lang="en-US" altLang="ko-KR" dirty="0">
                <a:solidFill>
                  <a:srgbClr val="464653"/>
                </a:solidFill>
              </a:rPr>
              <a:t> Kim </a:t>
            </a:r>
            <a:endParaRPr lang="ko-KR" altLang="en-US" dirty="0">
              <a:solidFill>
                <a:srgbClr val="464653"/>
              </a:solidFill>
            </a:endParaRPr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2"/>
          </p:nvPr>
        </p:nvSpPr>
        <p:spPr>
          <a:xfrm>
            <a:off x="1643042" y="6500834"/>
            <a:ext cx="4857784" cy="29260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Automated Testing of Industrial Embedded Software</a:t>
            </a:r>
          </a:p>
          <a:p>
            <a:endParaRPr lang="ko-KR" alt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6FCD4-B140-45DD-B28A-F7F6F1928D8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1"/>
          <p:cNvSpPr/>
          <p:nvPr/>
        </p:nvSpPr>
        <p:spPr>
          <a:xfrm>
            <a:off x="0" y="6429396"/>
            <a:ext cx="9144000" cy="42860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4362456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/>
              <a:t>Click to edit Master subtitle style</a:t>
            </a:r>
            <a:endParaRPr kumimoji="0" lang="en-US" dirty="0"/>
          </a:p>
        </p:txBody>
      </p:sp>
      <p:sp>
        <p:nvSpPr>
          <p:cNvPr id="33" name="矩形 32"/>
          <p:cNvSpPr/>
          <p:nvPr/>
        </p:nvSpPr>
        <p:spPr>
          <a:xfrm>
            <a:off x="914400" y="4286256"/>
            <a:ext cx="7315200" cy="1195394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4400" y="4286256"/>
            <a:ext cx="228600" cy="119539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28725" y="2438400"/>
            <a:ext cx="6858000" cy="15240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/>
          </a:p>
        </p:txBody>
      </p:sp>
      <p:sp>
        <p:nvSpPr>
          <p:cNvPr id="21" name="矩形 20"/>
          <p:cNvSpPr/>
          <p:nvPr/>
        </p:nvSpPr>
        <p:spPr>
          <a:xfrm>
            <a:off x="914400" y="2362200"/>
            <a:ext cx="7315200" cy="16764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400" y="2362200"/>
            <a:ext cx="228600" cy="16764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2" name="矩形 31"/>
          <p:cNvSpPr/>
          <p:nvPr/>
        </p:nvSpPr>
        <p:spPr>
          <a:xfrm>
            <a:off x="0" y="0"/>
            <a:ext cx="9144000" cy="14285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3" name="副标题 8"/>
          <p:cNvSpPr txBox="1">
            <a:spLocks/>
          </p:cNvSpPr>
          <p:nvPr/>
        </p:nvSpPr>
        <p:spPr>
          <a:xfrm>
            <a:off x="1214414" y="5214950"/>
            <a:ext cx="68580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auto" latinLnBrk="0"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None/>
              <a:defRPr/>
            </a:pPr>
            <a:endParaRPr kumimoji="0" lang="en-US" b="0" dirty="0">
              <a:solidFill>
                <a:srgbClr val="464653"/>
              </a:solidFill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C7BD-434D-442C-9DC0-1FDFD4AF9AC1}" type="datetime1">
              <a:rPr lang="en-US" altLang="ko-KR" smtClean="0">
                <a:solidFill>
                  <a:srgbClr val="464653"/>
                </a:solidFill>
              </a:rPr>
              <a:pPr/>
              <a:t>9/3/2025</a:t>
            </a:fld>
            <a:endParaRPr lang="en-US">
              <a:solidFill>
                <a:srgbClr val="464653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85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/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14282" y="6500834"/>
            <a:ext cx="1462118" cy="29260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 </a:t>
            </a:r>
            <a:r>
              <a:rPr lang="en-US" altLang="ko-KR" dirty="0" err="1">
                <a:solidFill>
                  <a:srgbClr val="464653"/>
                </a:solidFill>
              </a:rPr>
              <a:t>Moonzoo</a:t>
            </a:r>
            <a:r>
              <a:rPr lang="en-US" altLang="ko-KR" dirty="0">
                <a:solidFill>
                  <a:srgbClr val="464653"/>
                </a:solidFill>
              </a:rPr>
              <a:t> Kim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464653"/>
                </a:solidFill>
              </a:rPr>
              <a:t>Automated Testing of Industrial Embedded Software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  <a:lvl2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2pPr>
            <a:lvl3pPr>
              <a:buClr>
                <a:schemeClr val="tx2"/>
              </a:buCl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3pPr>
            <a:lvl4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4pPr>
            <a:lvl5pPr>
              <a:defRPr>
                <a:latin typeface="Arial" pitchFamily="34" charset="0"/>
                <a:ea typeface="Arial Unicode MS" pitchFamily="34" charset="-122"/>
                <a:cs typeface="Arial" pitchFamily="34" charset="0"/>
              </a:defRPr>
            </a:lvl5pPr>
          </a:lstStyle>
          <a:p>
            <a:pPr lvl="0"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22924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14282" y="6500834"/>
            <a:ext cx="1462118" cy="29260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 </a:t>
            </a:r>
            <a:r>
              <a:rPr lang="en-US" altLang="ko-KR" dirty="0" err="1">
                <a:solidFill>
                  <a:srgbClr val="464653"/>
                </a:solidFill>
              </a:rPr>
              <a:t>Moonzoo</a:t>
            </a:r>
            <a:r>
              <a:rPr lang="en-US" altLang="ko-KR" dirty="0">
                <a:solidFill>
                  <a:srgbClr val="464653"/>
                </a:solidFill>
              </a:rPr>
              <a:t> Kim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srgbClr val="464653"/>
                </a:solidFill>
              </a:rPr>
              <a:t>Automated Testing of Industrial Embedded Software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6495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5931"/>
            <a:ext cx="7772400" cy="1921669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5982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0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57200" y="6248400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 b="0">
                <a:latin typeface="Arial" charset="0"/>
                <a:ea typeface="굴림" charset="-127"/>
              </a:defRPr>
            </a:lvl1pPr>
          </a:lstStyle>
          <a:p>
            <a:pPr latinLnBrk="0">
              <a:defRPr/>
            </a:pPr>
            <a:endParaRPr kumimoji="0"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C9325AA-DB3E-4276-B713-9BF59E58A30B}" type="slidenum">
              <a:rPr lang="ko-KR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59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E215F0-F64D-41A5-8851-7344336C88A7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81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7696"/>
            <a:ext cx="7772400" cy="136088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7506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7D745-789B-44CE-AD3B-348BD7E39987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53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4987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4987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52B3C-55F5-4F3F-9BC1-574C055666E6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0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908"/>
            <a:ext cx="4040188" cy="6393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5272"/>
            <a:ext cx="4040188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908"/>
            <a:ext cx="4041775" cy="6393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5272"/>
            <a:ext cx="4041775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27085-DC10-45F9-9F5C-7A9AA882EBCE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53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71CE1-531B-42B5-976F-617234CB4A92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E9C7-73F8-4A3F-871F-A70B97F84898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2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22642-0E84-40A6-9ED2-96321FB1289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250"/>
            <a:ext cx="3008313" cy="11626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251"/>
            <a:ext cx="5111750" cy="58525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894"/>
            <a:ext cx="3008313" cy="46898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B7061-615D-4184-859F-E57314F8B4ED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42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1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57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6744"/>
            <a:ext cx="5486400" cy="80545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BE30E-598B-489E-88F4-65C11FC6A152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32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63853-D08B-4238-B7FD-9D93032D03D0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76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5034"/>
            <a:ext cx="2057400" cy="582394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5034"/>
            <a:ext cx="6019800" cy="582394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3DF4E-85E2-48E2-ABCD-602C916A294D}" type="slidenum">
              <a:rPr lang="ko-KR" altLang="en-US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59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498975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B2BF78-3502-47B7-8500-876624E5A071}" type="slidenum">
              <a:rPr lang="en-US" altLang="ko-KR">
                <a:solidFill>
                  <a:srgbClr val="003399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10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61021-A8E3-4532-835D-F7E0AD9DE048}" type="datetime1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12:46:13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10295-E99B-4D15-A71C-9BBA76FC6FA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58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43875" y="0"/>
            <a:ext cx="10001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9311D-9467-4398-91DB-50612610C700}" type="datetime1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12:46:13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00063" y="6356350"/>
            <a:ext cx="7072312" cy="365125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43813" y="6356350"/>
            <a:ext cx="1042987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20BE2F-FA44-4621-8119-6288B2A0B73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735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5931"/>
            <a:ext cx="7772400" cy="1921669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5982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0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57200" y="6248400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kumimoji="0" sz="1200" b="0">
                <a:solidFill>
                  <a:srgbClr val="FFFFFF"/>
                </a:solidFill>
                <a:latin typeface="Arial" charset="0"/>
                <a:ea typeface="굴림" charset="-127"/>
              </a:defRPr>
            </a:lvl1pPr>
          </a:lstStyle>
          <a:p>
            <a:pPr latinLnBrk="0">
              <a:defRPr/>
            </a:pPr>
            <a:endParaRPr lang="en-US" altLang="ko-KR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 kumimoji="1" sz="1200" b="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 kumimoji="1" b="1">
                <a:solidFill>
                  <a:srgbClr val="FFFFFF"/>
                </a:solidFill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A4EFFAA6-7331-4697-87BF-D30F92BB5A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5666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21426A-767A-47E2-AE7D-970CC790942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3341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7696"/>
            <a:ext cx="7772400" cy="136088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7506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CE6745C0-869B-42EC-A71E-3B21370D144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0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8600" y="1255713"/>
            <a:ext cx="4229100" cy="5221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10100" y="1255713"/>
            <a:ext cx="4229100" cy="5221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21C51-0296-4E6A-9CE0-AA1F649930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4987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4987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1020D8DE-5DE2-4728-8FAA-1163831960E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9698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908"/>
            <a:ext cx="4040188" cy="6393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5272"/>
            <a:ext cx="4040188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908"/>
            <a:ext cx="4041775" cy="6393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5272"/>
            <a:ext cx="4041775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3AE52BA3-47EF-4865-B211-29233738E8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6734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1B7F0533-21F8-4992-ADC3-21E57ACF2D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5311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E21841F8-2538-4350-BCB2-20673C1F830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2824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250"/>
            <a:ext cx="3008313" cy="11626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251"/>
            <a:ext cx="5111750" cy="58525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894"/>
            <a:ext cx="3008313" cy="46898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DAC65A45-BB88-453B-B55A-C391FB48715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3667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1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57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6744"/>
            <a:ext cx="5486400" cy="80545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EEE0A159-29F3-414B-916E-3D42FBFBD7F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99522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1294EC0C-F2CB-4786-AD84-029F049A4C0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4425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5034"/>
            <a:ext cx="2057400" cy="582394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5034"/>
            <a:ext cx="6019800" cy="582394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kumimoji="1" b="1">
                <a:ea typeface="HY견고딕" panose="02030600000101010101" pitchFamily="18" charset="-127"/>
              </a:defRPr>
            </a:lvl1pPr>
          </a:lstStyle>
          <a:p>
            <a:pPr>
              <a:defRPr/>
            </a:pPr>
            <a:fld id="{A641E588-87F2-4135-92F4-E42500F7430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0099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>
            <a:lvl1pPr algn="ctr">
              <a:defRPr sz="3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304800"/>
            <a:ext cx="1379220" cy="619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3494" y="693737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14308" indent="-214308">
              <a:spcBef>
                <a:spcPts val="450"/>
              </a:spcBef>
              <a:buFont typeface="Arial" panose="020B0604020202020204" pitchFamily="34" charset="0"/>
              <a:buChar char="•"/>
            </a:pPr>
            <a:endParaRPr kumimoji="1" lang="ja-JP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9664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9144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6" y="6428614"/>
            <a:ext cx="1194816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B8501-3375-44B4-894C-E86E8AEE10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9718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5401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9144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1" y="6424213"/>
            <a:ext cx="1676400" cy="4518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9144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508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41"/>
            <a:ext cx="4038600" cy="507342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41"/>
            <a:ext cx="4038600" cy="507342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9144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679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183" y="980733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8802"/>
            <a:ext cx="4040188" cy="44973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15" y="980733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28802"/>
            <a:ext cx="4041775" cy="44973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9144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086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52405"/>
            <a:ext cx="1676400" cy="4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4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9144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06052"/>
            <a:ext cx="302322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52608"/>
            <a:ext cx="3173207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6541" y="188640"/>
            <a:ext cx="8610922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8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5598" y="836719"/>
            <a:ext cx="8692819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50" b="1" dirty="0">
                  <a:solidFill>
                    <a:schemeClr val="bg1"/>
                  </a:solidFill>
                </a:rPr>
                <a:t>Introduction</a:t>
              </a:r>
              <a:endParaRPr lang="ko-KR" altLang="en-US" sz="75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50" dirty="0">
                  <a:solidFill>
                    <a:srgbClr val="5FBEEB"/>
                  </a:solidFill>
                </a:rPr>
                <a:t>Introduction</a:t>
              </a:r>
              <a:endParaRPr lang="ko-KR" altLang="en-US" sz="75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750" dirty="0">
                  <a:solidFill>
                    <a:srgbClr val="5FBEEB"/>
                  </a:solidFill>
                </a:rPr>
                <a:t>Introduction</a:t>
              </a:r>
              <a:endParaRPr lang="ko-KR" altLang="en-US" sz="75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750" dirty="0">
                  <a:solidFill>
                    <a:srgbClr val="5FBEEB"/>
                  </a:solidFill>
                </a:rPr>
                <a:t>Introduction</a:t>
              </a:r>
              <a:endParaRPr lang="ko-KR" altLang="en-US" sz="75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750" dirty="0">
                  <a:solidFill>
                    <a:srgbClr val="5FBEEB"/>
                  </a:solidFill>
                </a:rPr>
                <a:t>Introduction</a:t>
              </a:r>
              <a:endParaRPr lang="ko-KR" altLang="en-US" sz="75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9144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747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54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9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4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4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56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5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B0077-1038-46D0-8E65-943EDE752A0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35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35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35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 latinLnBrk="1">
              <a:defRPr lang="ko-KR" sz="1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6037659"/>
            <a:ext cx="8382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21861" y="6212549"/>
            <a:ext cx="5009705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0024" marR="0" lvl="0" indent="-240024" algn="l" defTabSz="6857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425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425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2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533400" y="2057400"/>
            <a:ext cx="38862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4400" y="2057400"/>
            <a:ext cx="38862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533400" y="12954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24400" y="12954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1534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196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9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33400" y="15240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750"/>
              </a:spcAft>
              <a:buNone/>
              <a:defRPr lang="ko-KR" sz="1350"/>
            </a:lvl1pPr>
            <a:lvl2pPr>
              <a:buNone/>
              <a:defRPr lang="ko-KR" sz="900"/>
            </a:lvl2pPr>
            <a:lvl3pPr>
              <a:buNone/>
              <a:defRPr lang="ko-KR" sz="750"/>
            </a:lvl3pPr>
            <a:lvl4pPr>
              <a:buNone/>
              <a:defRPr lang="ko-KR" sz="675"/>
            </a:lvl4pPr>
            <a:lvl5pPr>
              <a:buNone/>
              <a:defRPr lang="ko-KR" sz="675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86000" y="1524000"/>
            <a:ext cx="64008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979724" y="6479809"/>
            <a:ext cx="6183083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9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1534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581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70303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4594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2721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199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55797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54705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0429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D4478-C536-4AA8-93FA-2EA4355FB3E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56017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513360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66258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10932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05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699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55344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6538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60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53367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58016" y="6492901"/>
            <a:ext cx="1357322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57488" y="6491293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8471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781FF-7161-4392-A808-00123A58CE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33FCC-44BF-4452-8FB2-B075F75F0C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kaist.ac.kr/main2.html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microsoft.com/office/2007/relationships/hdphoto" Target="../media/hdphoto4.wdp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Grp="1" noChangeArrowheads="1"/>
          </p:cNvSpPr>
          <p:nvPr>
            <p:ph type="title"/>
          </p:nvPr>
        </p:nvSpPr>
        <p:spPr bwMode="auto">
          <a:xfrm>
            <a:off x="268288" y="276225"/>
            <a:ext cx="8624887" cy="777875"/>
          </a:xfrm>
          <a:prstGeom prst="roundRect">
            <a:avLst>
              <a:gd name="adj" fmla="val 16667"/>
            </a:avLst>
          </a:prstGeom>
          <a:solidFill>
            <a:srgbClr val="E7ECF5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55713"/>
            <a:ext cx="8610600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invGray">
          <a:xfrm>
            <a:off x="0" y="1071563"/>
            <a:ext cx="9144000" cy="71437"/>
          </a:xfrm>
          <a:prstGeom prst="rect">
            <a:avLst/>
          </a:prstGeom>
          <a:gradFill rotWithShape="1">
            <a:gsLst>
              <a:gs pos="0">
                <a:srgbClr val="000099">
                  <a:alpha val="11000"/>
                </a:srgbClr>
              </a:gs>
              <a:gs pos="100000">
                <a:srgbClr val="000099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86538"/>
            <a:ext cx="21336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D2839-90C0-4394-B4A3-98AFD599AE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732" name="Rectangle 12"/>
          <p:cNvSpPr>
            <a:spLocks noChangeArrowheads="1"/>
          </p:cNvSpPr>
          <p:nvPr userDrawn="1"/>
        </p:nvSpPr>
        <p:spPr bwMode="auto">
          <a:xfrm>
            <a:off x="7162800" y="6521450"/>
            <a:ext cx="1219200" cy="336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ko-KR" sz="1000" dirty="0">
                <a:solidFill>
                  <a:schemeClr val="accent2"/>
                </a:solidFill>
              </a:rPr>
              <a:t>.</a:t>
            </a:r>
          </a:p>
          <a:p>
            <a:pPr algn="ctr">
              <a:lnSpc>
                <a:spcPct val="80000"/>
              </a:lnSpc>
              <a:defRPr/>
            </a:pPr>
            <a:r>
              <a:rPr lang="en-US" altLang="ko-KR" sz="1000" dirty="0">
                <a:solidFill>
                  <a:schemeClr val="accent2"/>
                </a:solidFill>
              </a:rPr>
              <a:t>CS Dept. KAIST</a:t>
            </a:r>
          </a:p>
        </p:txBody>
      </p:sp>
      <p:pic>
        <p:nvPicPr>
          <p:cNvPr id="2055" name="Picture 13" descr="top_logo">
            <a:hlinkClick r:id="rId17"/>
          </p:cNvPr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448"/>
          <a:stretch>
            <a:fillRect/>
          </a:stretch>
        </p:blipFill>
        <p:spPr bwMode="auto">
          <a:xfrm>
            <a:off x="8191500" y="6513513"/>
            <a:ext cx="952500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rgbClr val="0000CC"/>
          </a:solidFill>
          <a:latin typeface="Arial" charset="0"/>
          <a:ea typeface="HY크리스탈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71406" y="152400"/>
            <a:ext cx="9001188" cy="49051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71406" y="785794"/>
            <a:ext cx="9001188" cy="542928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 err="1">
                <a:solidFill>
                  <a:srgbClr val="464653"/>
                </a:solidFill>
                <a:latin typeface="Gill Sans MT"/>
                <a:ea typeface="맑은 고딕"/>
              </a:rPr>
              <a:t>Moonzoo</a:t>
            </a:r>
            <a:r>
              <a:rPr lang="en-US" altLang="ko-KR" b="0" dirty="0">
                <a:solidFill>
                  <a:srgbClr val="464653"/>
                </a:solidFill>
                <a:latin typeface="Gill Sans MT"/>
                <a:ea typeface="맑은 고딕"/>
              </a:rPr>
              <a:t> Kim </a:t>
            </a:r>
            <a:endParaRPr lang="ko-KR" altLang="en-US" b="0" dirty="0">
              <a:solidFill>
                <a:srgbClr val="464653"/>
              </a:solidFill>
              <a:latin typeface="Gill Sans MT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643042" y="6500834"/>
            <a:ext cx="4857784" cy="292608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solidFill>
                  <a:srgbClr val="464653"/>
                </a:solidFill>
                <a:latin typeface="Gill Sans MT"/>
                <a:ea typeface="맑은 고딕"/>
              </a:rPr>
              <a:t>Automated Testing of Industrial Embedded Software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srgbClr val="464653"/>
                </a:solidFill>
                <a:latin typeface="Gill Sans M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0" y="635795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black"/>
              </a:solidFill>
              <a:latin typeface="Gill Sans MT"/>
              <a:ea typeface="+mn-ea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0" y="64291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black"/>
              </a:solidFill>
              <a:latin typeface="Gill Sans MT"/>
              <a:ea typeface="+mn-ea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36139" y="6607540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647700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4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350526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u="sng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71406" y="152400"/>
            <a:ext cx="9001188" cy="490518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71406" y="785794"/>
            <a:ext cx="9001188" cy="542928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 err="1">
                <a:solidFill>
                  <a:srgbClr val="464653"/>
                </a:solidFill>
                <a:latin typeface="Gill Sans MT"/>
                <a:ea typeface="맑은 고딕" panose="020B0503020000020004" pitchFamily="50" charset="-127"/>
              </a:rPr>
              <a:t>Moonzoo</a:t>
            </a:r>
            <a:r>
              <a:rPr lang="en-US" altLang="ko-KR" b="0" dirty="0">
                <a:solidFill>
                  <a:srgbClr val="464653"/>
                </a:solidFill>
                <a:latin typeface="Gill Sans MT"/>
                <a:ea typeface="맑은 고딕" panose="020B0503020000020004" pitchFamily="50" charset="-127"/>
              </a:rPr>
              <a:t> Kim </a:t>
            </a:r>
            <a:endParaRPr lang="ko-KR" altLang="en-US" b="0" dirty="0">
              <a:solidFill>
                <a:srgbClr val="464653"/>
              </a:solidFill>
              <a:latin typeface="Gill Sans MT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643042" y="6500834"/>
            <a:ext cx="4857784" cy="292608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solidFill>
                  <a:srgbClr val="464653"/>
                </a:solidFill>
                <a:latin typeface="Gill Sans MT"/>
                <a:ea typeface="맑은 고딕" panose="020B0503020000020004" pitchFamily="50" charset="-127"/>
              </a:rPr>
              <a:t>Automated Testing of Industrial Embedded Software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srgbClr val="464653"/>
                </a:solidFill>
                <a:latin typeface="Gill Sans M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464653"/>
              </a:solidFill>
              <a:latin typeface="Gill Sans MT"/>
              <a:ea typeface="+mn-ea"/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0" y="635795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black"/>
              </a:solidFill>
              <a:latin typeface="Gill Sans MT"/>
              <a:ea typeface="+mn-ea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0" y="64291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black"/>
              </a:solidFill>
              <a:latin typeface="Gill Sans MT"/>
              <a:ea typeface="+mn-ea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36139" y="6607540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647700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4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346818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u="sng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95" name="Rectangle 11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758796" name="Rectangle 12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5879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3450" y="6478588"/>
            <a:ext cx="1500188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chemeClr val="bg1"/>
                </a:solidFill>
                <a:latin typeface="Avant Garde" charset="0"/>
                <a:ea typeface="굴림" charset="-127"/>
              </a:defRPr>
            </a:lvl1pPr>
          </a:lstStyle>
          <a:p>
            <a:pPr eaLnBrk="0" latinLnBrk="0" hangingPunct="0">
              <a:defRPr/>
            </a:pPr>
            <a:r>
              <a:rPr kumimoji="0" lang="en-US" altLang="ko-KR" b="0">
                <a:solidFill>
                  <a:srgbClr val="003399"/>
                </a:solidFill>
              </a:rPr>
              <a:t>CS550 Intro. to SE Spring 2007  </a:t>
            </a:r>
          </a:p>
        </p:txBody>
      </p:sp>
      <p:sp>
        <p:nvSpPr>
          <p:cNvPr id="75879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9125" y="6248400"/>
            <a:ext cx="631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 latinLnBrk="0">
              <a:defRPr/>
            </a:pPr>
            <a:fld id="{177B8457-0DDB-4821-8BBB-24AB062584A2}" type="slidenum">
              <a:rPr kumimoji="0" lang="ko-KR" altLang="en-US" b="0">
                <a:solidFill>
                  <a:srgbClr val="003399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latinLnBrk="0">
                <a:defRPr/>
              </a:pPr>
              <a:t>‹#›</a:t>
            </a:fld>
            <a:endParaRPr kumimoji="0" lang="en-US" altLang="ko-KR" b="0">
              <a:solidFill>
                <a:srgbClr val="003399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1030" name="Picture 16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6415088"/>
            <a:ext cx="804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7594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28596" y="2857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101013" y="0"/>
            <a:ext cx="104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7A348E-5493-4A46-AF6D-D5F4BFC18D42}" type="datetime11">
              <a:rPr lang="ko-KR" altLang="en-US" b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12:46:12</a:t>
            </a:fld>
            <a:endParaRPr lang="ko-KR" altLang="en-US" b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28625" y="6356350"/>
            <a:ext cx="7358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b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9563" y="635635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B16B91-A237-4096-9C0F-094A39C9987C}" type="slidenum">
              <a:rPr lang="ko-KR" altLang="en-US" b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r>
              <a:rPr lang="en-US" altLang="ko-KR" b="0" dirty="0">
                <a:solidFill>
                  <a:prstClr val="black">
                    <a:tint val="75000"/>
                  </a:prstClr>
                </a:solidFill>
              </a:rPr>
              <a:t>/24</a:t>
            </a:r>
            <a:endParaRPr lang="ko-KR" altLang="en-US" b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95" name="Rectangle 11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758796" name="Rectangle 12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5879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3450" y="6478588"/>
            <a:ext cx="1500188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kumimoji="0" sz="1000" b="0">
                <a:solidFill>
                  <a:srgbClr val="003399"/>
                </a:solidFill>
                <a:latin typeface="Avant Garde" charset="0"/>
                <a:ea typeface="굴림" charset="-127"/>
              </a:defRPr>
            </a:lvl1pPr>
          </a:lstStyle>
          <a:p>
            <a:pPr eaLnBrk="0" latinLnBrk="0" hangingPunct="0">
              <a:defRPr/>
            </a:pPr>
            <a:r>
              <a:rPr lang="en-US" altLang="ko-KR"/>
              <a:t>CS550 Intro. to SE Spring 2007  </a:t>
            </a:r>
          </a:p>
        </p:txBody>
      </p:sp>
      <p:sp>
        <p:nvSpPr>
          <p:cNvPr id="75879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9125" y="6248400"/>
            <a:ext cx="631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solidFill>
                  <a:srgbClr val="003399"/>
                </a:solidFill>
                <a:ea typeface="굴림" panose="020B0600000101010101" pitchFamily="50" charset="-127"/>
              </a:defRPr>
            </a:lvl1pPr>
          </a:lstStyle>
          <a:p>
            <a:pPr latinLnBrk="0">
              <a:defRPr/>
            </a:pPr>
            <a:fld id="{2910E324-080B-4092-9A5F-951F655D8DDB}" type="slidenum">
              <a:rPr lang="ko-KR" altLang="en-US">
                <a:latin typeface="Arial" panose="020B0604020202020204" pitchFamily="34" charset="0"/>
              </a:rPr>
              <a:pPr latinLnBrk="0">
                <a:defRPr/>
              </a:pPr>
              <a:t>‹#›</a:t>
            </a:fld>
            <a:endParaRPr lang="en-US" altLang="ko-KR">
              <a:latin typeface="Arial" panose="020B0604020202020204" pitchFamily="34" charset="0"/>
            </a:endParaRPr>
          </a:p>
        </p:txBody>
      </p:sp>
      <p:pic>
        <p:nvPicPr>
          <p:cNvPr id="2054" name="Picture 16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6415088"/>
            <a:ext cx="804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36364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660033"/>
          </a:solidFill>
          <a:effectLst>
            <a:outerShdw blurRad="38100" dist="38100" dir="2700000" algn="tl">
              <a:srgbClr val="C0C0C0"/>
            </a:outerShdw>
          </a:effectLst>
          <a:latin typeface="Palatino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16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8" y="116637"/>
            <a:ext cx="8352928" cy="56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24744"/>
            <a:ext cx="8291264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7" y="6491086"/>
            <a:ext cx="1066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9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745" y="6492882"/>
            <a:ext cx="4666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9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1" y="6492882"/>
            <a:ext cx="592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9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9017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685783" rtl="0" eaLnBrk="1" latinLnBrk="1" hangingPunct="1">
        <a:spcBef>
          <a:spcPct val="0"/>
        </a:spcBef>
        <a:buNone/>
        <a:defRPr kumimoji="1" sz="24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257168" indent="-257168" algn="l" defTabSz="685783" rtl="0" eaLnBrk="1" latinLnBrk="0" hangingPunct="1">
        <a:spcBef>
          <a:spcPts val="954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9144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32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hyperlink" Target="http://www.redstone.army.mil/history/systems/jupiter/photos/jupiter%201st%20test%20flight.jpg" TargetMode="External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stone.army.mil/history/systems/jupiter/photos/jupiter%201st%20test%20flight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48A25C-2C24-4E67-8E46-7CDECDB07A65}" type="slidenum">
              <a:rPr lang="en-US" altLang="ko-KR"/>
              <a:pPr>
                <a:defRPr/>
              </a:pPr>
              <a:t>1</a:t>
            </a:fld>
            <a:endParaRPr lang="en-US" altLang="ko-KR"/>
          </a:p>
        </p:txBody>
      </p:sp>
      <p:sp>
        <p:nvSpPr>
          <p:cNvPr id="47166" name="Rectangle 62"/>
          <p:cNvSpPr>
            <a:spLocks noChangeArrowheads="1"/>
          </p:cNvSpPr>
          <p:nvPr/>
        </p:nvSpPr>
        <p:spPr bwMode="auto">
          <a:xfrm>
            <a:off x="3630613" y="26527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167" name="Rectangle 63"/>
          <p:cNvSpPr>
            <a:spLocks noChangeArrowheads="1"/>
          </p:cNvSpPr>
          <p:nvPr/>
        </p:nvSpPr>
        <p:spPr bwMode="auto">
          <a:xfrm>
            <a:off x="3630613" y="26527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168" name="Rectangle 64"/>
          <p:cNvSpPr>
            <a:spLocks noChangeArrowheads="1"/>
          </p:cNvSpPr>
          <p:nvPr/>
        </p:nvSpPr>
        <p:spPr bwMode="auto">
          <a:xfrm>
            <a:off x="3630613" y="26527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169" name="Rectangle 65"/>
          <p:cNvSpPr>
            <a:spLocks noChangeArrowheads="1"/>
          </p:cNvSpPr>
          <p:nvPr/>
        </p:nvSpPr>
        <p:spPr bwMode="auto">
          <a:xfrm>
            <a:off x="3630613" y="2652713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176" name="Rectangle 66"/>
          <p:cNvSpPr>
            <a:spLocks noGrp="1" noChangeArrowheads="1"/>
          </p:cNvSpPr>
          <p:nvPr>
            <p:ph type="body" idx="1"/>
          </p:nvPr>
        </p:nvSpPr>
        <p:spPr>
          <a:xfrm>
            <a:off x="457200" y="5619750"/>
            <a:ext cx="8229600" cy="1543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dirty="0">
                <a:solidFill>
                  <a:schemeClr val="accent6"/>
                </a:solidFill>
                <a:ea typeface="HY헤드라인M" pitchFamily="18" charset="-127"/>
              </a:rPr>
              <a:t>SW developers have to follow </a:t>
            </a:r>
            <a:r>
              <a:rPr lang="en-US" altLang="ko-KR" sz="2000" dirty="0">
                <a:solidFill>
                  <a:srgbClr val="FF0000"/>
                </a:solidFill>
                <a:ea typeface="HY헤드라인M" pitchFamily="18" charset="-127"/>
              </a:rPr>
              <a:t>systematic disciplines </a:t>
            </a:r>
            <a:r>
              <a:rPr lang="en-US" altLang="ko-KR" sz="2000" dirty="0">
                <a:solidFill>
                  <a:schemeClr val="accent6"/>
                </a:solidFill>
                <a:ea typeface="HY헤드라인M" pitchFamily="18" charset="-127"/>
              </a:rPr>
              <a:t>for building and analyzing software with high quality</a:t>
            </a:r>
          </a:p>
          <a:p>
            <a:pPr lvl="1" eaLnBrk="1" hangingPunct="1">
              <a:defRPr/>
            </a:pPr>
            <a:r>
              <a:rPr lang="en-US" altLang="ko-KR" sz="2000" dirty="0">
                <a:solidFill>
                  <a:schemeClr val="accent6"/>
                </a:solidFill>
                <a:ea typeface="HY헤드라인M" pitchFamily="18" charset="-127"/>
              </a:rPr>
              <a:t>This class focuses on the analysis activities</a:t>
            </a:r>
          </a:p>
        </p:txBody>
      </p:sp>
      <p:sp>
        <p:nvSpPr>
          <p:cNvPr id="2" name="AutoShape 188"/>
          <p:cNvSpPr>
            <a:spLocks noGrp="1" noChangeArrowheads="1"/>
          </p:cNvSpPr>
          <p:nvPr>
            <p:ph type="title"/>
          </p:nvPr>
        </p:nvSpPr>
        <p:spPr>
          <a:xfrm>
            <a:off x="268288" y="343774"/>
            <a:ext cx="8624887" cy="715089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Current Practice for SW Development</a:t>
            </a:r>
          </a:p>
        </p:txBody>
      </p:sp>
      <p:pic>
        <p:nvPicPr>
          <p:cNvPr id="7177" name="Picture 6" descr="no_req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143000"/>
            <a:ext cx="7359650" cy="441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202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A81C9-611C-4080-9B1E-C5036798D4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5315" y="1486084"/>
            <a:ext cx="3458802" cy="34930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E36AF-1714-496B-9394-1D20FA1631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222" y="4134789"/>
            <a:ext cx="3577340" cy="174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9A485-34B3-4383-A883-E6715545CF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7594" y="1486084"/>
            <a:ext cx="2958364" cy="4461212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691A610E-E738-4EDD-928B-29EC106C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2" y="381000"/>
            <a:ext cx="6245318" cy="29597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Boeing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737 </a:t>
            </a:r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Crashes due to SW Bugs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3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464653"/>
                </a:solidFill>
              </a:rPr>
              <a:t> Moonzoo Kim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11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30799"/>
            <a:ext cx="9190464" cy="68272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257" y="5638800"/>
            <a:ext cx="365914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0" dirty="0">
                <a:solidFill>
                  <a:srgbClr val="FF0000"/>
                </a:solidFill>
                <a:latin typeface="Gill Sans MT"/>
                <a:ea typeface="맑은 고딕" panose="020B0503020000020004" pitchFamily="50" charset="-127"/>
              </a:rPr>
              <a:t>Static analysis falls short of detecting </a:t>
            </a:r>
            <a:br>
              <a:rPr kumimoji="0" lang="en-US" altLang="ko-KR" sz="1800" b="0" dirty="0">
                <a:solidFill>
                  <a:srgbClr val="FF0000"/>
                </a:solidFill>
                <a:latin typeface="Gill Sans MT"/>
                <a:ea typeface="맑은 고딕" panose="020B0503020000020004" pitchFamily="50" charset="-127"/>
              </a:rPr>
            </a:br>
            <a:r>
              <a:rPr kumimoji="0" lang="en-US" altLang="ko-KR" sz="1800" b="0" dirty="0">
                <a:solidFill>
                  <a:srgbClr val="FF0000"/>
                </a:solidFill>
                <a:latin typeface="Gill Sans MT"/>
                <a:ea typeface="맑은 고딕" panose="020B0503020000020004" pitchFamily="50" charset="-127"/>
              </a:rPr>
              <a:t>such complex bugs accurately</a:t>
            </a:r>
          </a:p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800" b="0" dirty="0">
                <a:solidFill>
                  <a:srgbClr val="FF0000"/>
                </a:solidFill>
                <a:latin typeface="Gill Sans MT"/>
                <a:ea typeface="맑은 고딕" panose="020B0503020000020004" pitchFamily="50" charset="-127"/>
              </a:rPr>
              <a:t>High false negatives</a:t>
            </a:r>
          </a:p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800" b="0" dirty="0">
                <a:solidFill>
                  <a:srgbClr val="FF0000"/>
                </a:solidFill>
                <a:latin typeface="Gill Sans MT"/>
                <a:ea typeface="맑은 고딕" panose="020B0503020000020004" pitchFamily="50" charset="-127"/>
              </a:rPr>
              <a:t>High false positives</a:t>
            </a:r>
            <a:endParaRPr kumimoji="0" lang="ko-KR" altLang="en-US" sz="1800" b="0" dirty="0">
              <a:solidFill>
                <a:srgbClr val="FF0000"/>
              </a:solidFill>
              <a:latin typeface="Gill Sans MT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5638799"/>
            <a:ext cx="3701013" cy="12192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  <a:t>Systematic and dynamic analysis </a:t>
            </a:r>
            <a:b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</a:br>
            <a: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  <a:t>(i.e. automated </a:t>
            </a:r>
            <a:r>
              <a:rPr kumimoji="0" lang="en-US" altLang="ko-KR" sz="1800" b="0" dirty="0" err="1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  <a:t>sw</a:t>
            </a:r>
            <a: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  <a:t> testing) is </a:t>
            </a:r>
            <a:b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</a:br>
            <a:r>
              <a:rPr kumimoji="0" lang="en-US" altLang="ko-KR" sz="1800" b="0" dirty="0">
                <a:solidFill>
                  <a:srgbClr val="00B050"/>
                </a:solidFill>
                <a:latin typeface="Gill Sans MT"/>
                <a:ea typeface="맑은 고딕" panose="020B0503020000020004" pitchFamily="50" charset="-127"/>
              </a:rPr>
              <a:t>MUST for high quality SW</a:t>
            </a:r>
          </a:p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kumimoji="0" lang="en-US" altLang="ko-KR" sz="1800" b="0" dirty="0">
              <a:solidFill>
                <a:srgbClr val="00B050"/>
              </a:solidFill>
              <a:latin typeface="Gill Sans MT"/>
              <a:ea typeface="맑은 고딕" panose="020B0503020000020004" pitchFamily="50" charset="-127"/>
            </a:endParaRPr>
          </a:p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kumimoji="0" lang="en-US" altLang="ko-KR" sz="1800" b="0" dirty="0">
              <a:solidFill>
                <a:srgbClr val="00B050"/>
              </a:solidFill>
              <a:latin typeface="Gill Sans MT"/>
              <a:ea typeface="맑은 고딕" panose="020B0503020000020004" pitchFamily="50" charset="-127"/>
            </a:endParaRPr>
          </a:p>
          <a:p>
            <a:pPr marL="285750" indent="-285750" fontAlgn="auto" latinLnBrk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kumimoji="0" lang="en-US" altLang="ko-KR" sz="1800" b="0" dirty="0">
              <a:solidFill>
                <a:srgbClr val="00B050"/>
              </a:solidFill>
              <a:latin typeface="Gill Sans M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9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Software Engineering?</a:t>
            </a:r>
            <a:endParaRPr kumimoji="1" lang="ko-KR" altLang="en-US" dirty="0"/>
          </a:p>
        </p:txBody>
      </p:sp>
      <p:sp>
        <p:nvSpPr>
          <p:cNvPr id="120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2"/>
              <a:buChar char="§"/>
              <a:defRPr/>
            </a:pPr>
            <a:r>
              <a:rPr lang="en-US" altLang="ko-KR" dirty="0"/>
              <a:t>“Software engineering is the form of engineering that </a:t>
            </a:r>
            <a:r>
              <a:rPr lang="en-US" altLang="ko-KR" u="sng" dirty="0"/>
              <a:t>applies the principles of computer science and mathematics</a:t>
            </a:r>
            <a:r>
              <a:rPr lang="en-US" altLang="ko-KR" dirty="0"/>
              <a:t> to achieving </a:t>
            </a:r>
            <a:r>
              <a:rPr lang="en-US" altLang="ko-KR" i="1" dirty="0">
                <a:solidFill>
                  <a:srgbClr val="0070C0"/>
                </a:solidFill>
              </a:rPr>
              <a:t>cost-effective solutions</a:t>
            </a:r>
            <a:r>
              <a:rPr lang="en-US" altLang="ko-KR" dirty="0"/>
              <a:t> to software problems” </a:t>
            </a:r>
            <a:r>
              <a:rPr lang="en-US" altLang="ko-KR" sz="1500" dirty="0"/>
              <a:t>[CMU-SEI]</a:t>
            </a:r>
          </a:p>
          <a:p>
            <a:pPr>
              <a:buFont typeface="Wingdings" charset="2"/>
              <a:buChar char="§"/>
              <a:defRPr/>
            </a:pPr>
            <a:r>
              <a:rPr lang="en-US" altLang="ko-KR" dirty="0"/>
              <a:t>“Software Engineering : (1) The application of a </a:t>
            </a:r>
            <a:r>
              <a:rPr lang="en-US" altLang="ko-KR" u="sng" dirty="0"/>
              <a:t>systematic</a:t>
            </a:r>
            <a:r>
              <a:rPr lang="en-US" altLang="ko-KR" dirty="0"/>
              <a:t>, </a:t>
            </a:r>
            <a:r>
              <a:rPr lang="en-US" altLang="ko-KR" u="sng" dirty="0"/>
              <a:t>disciplined</a:t>
            </a:r>
            <a:r>
              <a:rPr lang="en-US" altLang="ko-KR" dirty="0"/>
              <a:t>, </a:t>
            </a:r>
            <a:r>
              <a:rPr lang="en-US" altLang="ko-KR" u="sng" dirty="0"/>
              <a:t>quantifiable</a:t>
            </a:r>
            <a:r>
              <a:rPr lang="en-US" altLang="ko-KR" dirty="0"/>
              <a:t> approach to the development, operation, and maintenance of software; that is, the application of engineering to software. (2) The study of approaches as in (1).” </a:t>
            </a:r>
            <a:r>
              <a:rPr lang="en-US" altLang="ko-KR" sz="1500" dirty="0">
                <a:solidFill>
                  <a:prstClr val="black"/>
                </a:solidFill>
              </a:rPr>
              <a:t>[IEEE]</a:t>
            </a:r>
            <a:endParaRPr lang="en-US" altLang="ko-KR" dirty="0"/>
          </a:p>
          <a:p>
            <a:pPr>
              <a:buFont typeface="Wingdings" charset="2"/>
              <a:buChar char="§"/>
              <a:defRPr/>
            </a:pPr>
            <a:endParaRPr lang="en-US" altLang="ko-KR" sz="1500" dirty="0"/>
          </a:p>
        </p:txBody>
      </p:sp>
      <p:sp>
        <p:nvSpPr>
          <p:cNvPr id="2765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>
                <a:latin typeface="Arial" pitchFamily="34" charset="0"/>
              </a:rPr>
              <a:t>Spring 2025</a:t>
            </a:r>
          </a:p>
        </p:txBody>
      </p:sp>
      <p:sp>
        <p:nvSpPr>
          <p:cNvPr id="27652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>
                <a:latin typeface="Arial" pitchFamily="34" charset="0"/>
              </a:rPr>
              <a:t>CS30500        Copyright (c) In-Young Ko, KAIST</a:t>
            </a:r>
          </a:p>
        </p:txBody>
      </p:sp>
      <p:sp>
        <p:nvSpPr>
          <p:cNvPr id="27651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557199" indent="-214308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857228" indent="-171446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200120" indent="-171446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1543012" indent="-171446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1885903" indent="-171446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228795" indent="-171446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2571686" indent="-171446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2914577" indent="-171446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A2FA82A1-DEF1-9A4E-83CB-6F9394ED6BEB}" type="slidenum">
              <a:rPr kumimoji="0" lang="ko-KR" altLang="en-US">
                <a:solidFill>
                  <a:prstClr val="black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kumimoji="0" lang="en-US" altLang="ko-KR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013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F6E87-9867-5D47-B755-28DA4239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Software Engineering Principles</a:t>
            </a:r>
            <a:endParaRPr kumimoji="1" lang="ko-Kore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99C098C0-4B56-E14C-AB47-6F83435CB5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7250" y="1688028"/>
          <a:ext cx="3314700" cy="298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A8B7D-7D05-DB4C-BDE9-5C6D78BA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/>
              <a:t>Spring 2025</a:t>
            </a:r>
            <a:endParaRPr kumimoji="0"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7FB9E-99EC-1348-92CB-6839D00E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685800" latinLnBrk="0">
              <a:defRPr/>
            </a:pPr>
            <a:r>
              <a:rPr kumimoji="0" lang="en-US" altLang="ko-KR"/>
              <a:t>CS30500        Copyright (c) In-Young Ko, KAIST</a:t>
            </a:r>
            <a:endParaRPr kumimoji="0"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E0F35-85AA-5243-940C-C4EACF6D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72AC53DF-4216-466D-99A7-94400E6C2A25}" type="slidenum">
              <a:rPr kumimoji="0" lang="en-US" altLang="ko-KR">
                <a:solidFill>
                  <a:srgbClr val="1F497D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kumimoji="0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E52D03-DC34-EA4B-9BC0-8F877487D8A9}"/>
              </a:ext>
            </a:extLst>
          </p:cNvPr>
          <p:cNvSpPr/>
          <p:nvPr/>
        </p:nvSpPr>
        <p:spPr>
          <a:xfrm>
            <a:off x="1245503" y="5405159"/>
            <a:ext cx="256031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ore-KR" sz="675" b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[GJM02] </a:t>
            </a:r>
            <a:r>
              <a:rPr kumimoji="0" lang="en-US" altLang="ko-Kore-KR" sz="675" b="0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Ghezzi</a:t>
            </a:r>
            <a:r>
              <a:rPr kumimoji="0" lang="en-US" altLang="ko-Kore-KR" sz="675" b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Fundamentals of Software Engineering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FF5D6F-3A39-BD41-BF68-EE6CDB020A83}"/>
              </a:ext>
            </a:extLst>
          </p:cNvPr>
          <p:cNvSpPr/>
          <p:nvPr/>
        </p:nvSpPr>
        <p:spPr>
          <a:xfrm>
            <a:off x="971550" y="4752299"/>
            <a:ext cx="30861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ore-KR" sz="1350" dirty="0">
                <a:solidFill>
                  <a:srgbClr val="0432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Relationship between principles, techniques, methodologies and tool</a:t>
            </a:r>
            <a:endParaRPr kumimoji="0" lang="ko-Kore-KR" altLang="en-US" sz="1350" dirty="0">
              <a:solidFill>
                <a:srgbClr val="0432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A1D398B-2EB4-5D46-8D3C-186DAE2A26F1}"/>
              </a:ext>
            </a:extLst>
          </p:cNvPr>
          <p:cNvSpPr txBox="1">
            <a:spLocks/>
          </p:cNvSpPr>
          <p:nvPr/>
        </p:nvSpPr>
        <p:spPr>
          <a:xfrm>
            <a:off x="4306095" y="1485900"/>
            <a:ext cx="4666455" cy="4398373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ts val="1272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fontAlgn="auto">
              <a:spcBef>
                <a:spcPts val="954"/>
              </a:spcBef>
              <a:spcAft>
                <a:spcPts val="0"/>
              </a:spcAft>
            </a:pPr>
            <a:r>
              <a:rPr lang="en-US" altLang="ko-KR" sz="2100" b="0" dirty="0">
                <a:solidFill>
                  <a:srgbClr val="0432FF"/>
                </a:solidFill>
              </a:rPr>
              <a:t>Principles</a:t>
            </a:r>
          </a:p>
          <a:p>
            <a:pPr marL="342900" lvl="1" indent="0" defTabSz="685800" fontAlgn="auto">
              <a:spcAft>
                <a:spcPts val="0"/>
              </a:spcAft>
              <a:buNone/>
            </a:pPr>
            <a:r>
              <a:rPr lang="en-US" altLang="ko-KR" sz="1800" b="0" dirty="0">
                <a:solidFill>
                  <a:prstClr val="black"/>
                </a:solidFill>
              </a:rPr>
              <a:t>“General and abstract </a:t>
            </a:r>
            <a:r>
              <a:rPr lang="en-US" altLang="ko-KR" sz="1800" b="0" u="sng" dirty="0">
                <a:solidFill>
                  <a:prstClr val="black"/>
                </a:solidFill>
              </a:rPr>
              <a:t>statements</a:t>
            </a:r>
            <a:r>
              <a:rPr lang="en-US" altLang="ko-KR" sz="1800" b="0" dirty="0">
                <a:solidFill>
                  <a:prstClr val="black"/>
                </a:solidFill>
              </a:rPr>
              <a:t> describing desirable properties of software process and product”</a:t>
            </a:r>
          </a:p>
          <a:p>
            <a:pPr marL="257175" indent="-257175" defTabSz="685800" fontAlgn="auto">
              <a:spcBef>
                <a:spcPts val="954"/>
              </a:spcBef>
              <a:spcAft>
                <a:spcPts val="0"/>
              </a:spcAft>
            </a:pPr>
            <a:r>
              <a:rPr lang="en-US" altLang="ko-KR" sz="2100" b="0" dirty="0">
                <a:solidFill>
                  <a:srgbClr val="0432FF"/>
                </a:solidFill>
              </a:rPr>
              <a:t>Methods</a:t>
            </a:r>
          </a:p>
          <a:p>
            <a:pPr marL="342900" lvl="1" indent="0" defTabSz="685800" fontAlgn="auto">
              <a:spcAft>
                <a:spcPts val="0"/>
              </a:spcAft>
              <a:buNone/>
            </a:pPr>
            <a:r>
              <a:rPr lang="en-US" altLang="ko-KR" sz="1800" b="0" dirty="0">
                <a:solidFill>
                  <a:prstClr val="black"/>
                </a:solidFill>
              </a:rPr>
              <a:t>“General </a:t>
            </a:r>
            <a:r>
              <a:rPr lang="en-US" altLang="ko-KR" sz="1800" b="0" u="sng" dirty="0">
                <a:solidFill>
                  <a:prstClr val="black"/>
                </a:solidFill>
              </a:rPr>
              <a:t>guidelines</a:t>
            </a:r>
            <a:r>
              <a:rPr lang="en-US" altLang="ko-KR" sz="1800" b="0" dirty="0">
                <a:solidFill>
                  <a:prstClr val="black"/>
                </a:solidFill>
              </a:rPr>
              <a:t> that govern the execution of some activity; they are rigorous, systematic, and disciplined approaches”</a:t>
            </a:r>
            <a:endParaRPr lang="en-US" altLang="ko-KR" sz="1800" b="0" dirty="0">
              <a:solidFill>
                <a:srgbClr val="0432FF"/>
              </a:solidFill>
            </a:endParaRPr>
          </a:p>
          <a:p>
            <a:pPr marL="257175" indent="-257175" defTabSz="685800" fontAlgn="auto">
              <a:spcBef>
                <a:spcPts val="954"/>
              </a:spcBef>
              <a:spcAft>
                <a:spcPts val="0"/>
              </a:spcAft>
            </a:pPr>
            <a:r>
              <a:rPr lang="en-US" altLang="ko-KR" sz="2100" b="0" dirty="0">
                <a:solidFill>
                  <a:srgbClr val="0432FF"/>
                </a:solidFill>
              </a:rPr>
              <a:t>Techniques</a:t>
            </a:r>
          </a:p>
          <a:p>
            <a:pPr marL="342900" lvl="1" indent="0" defTabSz="685800" fontAlgn="auto">
              <a:spcAft>
                <a:spcPts val="0"/>
              </a:spcAft>
              <a:buNone/>
            </a:pPr>
            <a:r>
              <a:rPr lang="en-US" altLang="ko-KR" sz="1800" b="0" dirty="0">
                <a:solidFill>
                  <a:prstClr val="black"/>
                </a:solidFill>
              </a:rPr>
              <a:t>More technical than methods and have more restricted applicability</a:t>
            </a:r>
          </a:p>
          <a:p>
            <a:pPr marL="257175" indent="-257175" defTabSz="685800" fontAlgn="auto">
              <a:spcBef>
                <a:spcPts val="954"/>
              </a:spcBef>
              <a:spcAft>
                <a:spcPts val="0"/>
              </a:spcAft>
            </a:pPr>
            <a:r>
              <a:rPr lang="en-US" altLang="ko-KR" sz="2100" b="0" dirty="0">
                <a:solidFill>
                  <a:srgbClr val="0432FF"/>
                </a:solidFill>
              </a:rPr>
              <a:t>Methodologies</a:t>
            </a:r>
          </a:p>
          <a:p>
            <a:pPr marL="342900" lvl="1" indent="0" defTabSz="685800" fontAlgn="auto">
              <a:spcAft>
                <a:spcPts val="0"/>
              </a:spcAft>
              <a:buNone/>
            </a:pPr>
            <a:r>
              <a:rPr lang="en-US" altLang="ko-KR" sz="1800" b="0" dirty="0">
                <a:solidFill>
                  <a:prstClr val="black"/>
                </a:solidFill>
              </a:rPr>
              <a:t>Sets of methods and techniques selected for solving a problem</a:t>
            </a:r>
          </a:p>
          <a:p>
            <a:pPr marL="257175" indent="-257175" defTabSz="685800" fontAlgn="auto">
              <a:spcBef>
                <a:spcPts val="954"/>
              </a:spcBef>
              <a:spcAft>
                <a:spcPts val="0"/>
              </a:spcAft>
            </a:pPr>
            <a:r>
              <a:rPr lang="en-US" altLang="ko-KR" sz="2100" b="0" dirty="0">
                <a:solidFill>
                  <a:srgbClr val="0432FF"/>
                </a:solidFill>
              </a:rPr>
              <a:t>Tools</a:t>
            </a:r>
          </a:p>
          <a:p>
            <a:pPr marL="342900" lvl="1" indent="0" defTabSz="685800" fontAlgn="auto">
              <a:spcAft>
                <a:spcPts val="0"/>
              </a:spcAft>
              <a:buNone/>
            </a:pPr>
            <a:r>
              <a:rPr lang="fr-FR" altLang="ko-KR" sz="1800" b="0" dirty="0">
                <a:solidFill>
                  <a:prstClr val="black"/>
                </a:solidFill>
              </a:rPr>
              <a:t>Tools to support the application of </a:t>
            </a:r>
            <a:r>
              <a:rPr lang="fr-FR" altLang="ko-KR" sz="1800" b="0" dirty="0" err="1">
                <a:solidFill>
                  <a:prstClr val="black"/>
                </a:solidFill>
              </a:rPr>
              <a:t>methodologies</a:t>
            </a:r>
            <a:endParaRPr lang="fr-FR" altLang="ko-KR" sz="1800" b="0" dirty="0">
              <a:solidFill>
                <a:prstClr val="black"/>
              </a:solidFill>
            </a:endParaRPr>
          </a:p>
          <a:p>
            <a:pPr marL="0" indent="0" defTabSz="685800" fontAlgn="auto">
              <a:spcBef>
                <a:spcPts val="954"/>
              </a:spcBef>
              <a:spcAft>
                <a:spcPts val="0"/>
              </a:spcAft>
              <a:buNone/>
            </a:pPr>
            <a:endParaRPr lang="ko-KR" altLang="en-US" sz="2100" b="0" dirty="0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D4B906-85E2-7849-B7AE-75ED7C68920D}"/>
              </a:ext>
            </a:extLst>
          </p:cNvPr>
          <p:cNvGrpSpPr/>
          <p:nvPr/>
        </p:nvGrpSpPr>
        <p:grpSpPr>
          <a:xfrm>
            <a:off x="38362" y="2457451"/>
            <a:ext cx="1016625" cy="1269044"/>
            <a:chOff x="51149" y="2133600"/>
            <a:chExt cx="1355500" cy="169205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39249F-BA33-364D-A9AD-BF91B71E6FA2}"/>
                </a:ext>
              </a:extLst>
            </p:cNvPr>
            <p:cNvSpPr/>
            <p:nvPr/>
          </p:nvSpPr>
          <p:spPr>
            <a:xfrm>
              <a:off x="51149" y="2667000"/>
              <a:ext cx="1355500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Change rapidly</a:t>
              </a:r>
            </a:p>
            <a:p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Change slowly</a:t>
              </a:r>
              <a:endParaRPr kumimoji="0" lang="ko-Kore-KR" altLang="en-US" sz="1050" dirty="0">
                <a:solidFill>
                  <a:prstClr val="black"/>
                </a:solidFill>
                <a:latin typeface="맑은 고딕"/>
                <a:ea typeface="+mn-ea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C4C7EC1-9D18-C04E-99FC-01B1D9478C6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695717" y="2133600"/>
              <a:ext cx="33183" cy="53340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26E279F-7013-7A42-9634-080CF4432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273" y="3345923"/>
              <a:ext cx="1" cy="47973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B9A39E3C-4621-09F3-D5EB-880713831F0A}"/>
              </a:ext>
            </a:extLst>
          </p:cNvPr>
          <p:cNvSpPr/>
          <p:nvPr/>
        </p:nvSpPr>
        <p:spPr>
          <a:xfrm>
            <a:off x="1921933" y="3491986"/>
            <a:ext cx="1193800" cy="1180939"/>
          </a:xfrm>
          <a:prstGeom prst="ellipse">
            <a:avLst/>
          </a:prstGeom>
          <a:grp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</a:pPr>
            <a:endParaRPr lang="ko-KR" altLang="en-US" sz="750" b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4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B0B0B-D54F-519F-E11F-BB261AC4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Engineering Principles are for 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DA435-4FEF-7218-A4FD-EC1C0C5A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714499"/>
            <a:ext cx="5429249" cy="3895194"/>
          </a:xfrm>
        </p:spPr>
        <p:txBody>
          <a:bodyPr>
            <a:normAutofit/>
          </a:bodyPr>
          <a:lstStyle/>
          <a:p>
            <a:pPr>
              <a:spcBef>
                <a:spcPts val="3204"/>
              </a:spcBef>
            </a:pPr>
            <a:r>
              <a:rPr kumimoji="1" lang="en-US" altLang="ko-KR" b="1" u="sng" dirty="0">
                <a:solidFill>
                  <a:schemeClr val="accent5"/>
                </a:solidFill>
              </a:rPr>
              <a:t>Understanding</a:t>
            </a:r>
            <a:r>
              <a:rPr kumimoji="1" lang="en-US" altLang="ko-KR" b="1" dirty="0">
                <a:solidFill>
                  <a:schemeClr val="accent5"/>
                </a:solidFill>
              </a:rPr>
              <a:t> what to develop</a:t>
            </a:r>
          </a:p>
          <a:p>
            <a:pPr>
              <a:spcBef>
                <a:spcPts val="3204"/>
              </a:spcBef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Developing software the </a:t>
            </a:r>
            <a:r>
              <a:rPr lang="en-US" altLang="ko-KR" b="1" u="sng" dirty="0">
                <a:solidFill>
                  <a:schemeClr val="accent3">
                    <a:lumMod val="75000"/>
                  </a:schemeClr>
                </a:solidFill>
              </a:rPr>
              <a:t>right way</a:t>
            </a:r>
          </a:p>
          <a:p>
            <a:pPr>
              <a:spcBef>
                <a:spcPts val="3204"/>
              </a:spcBef>
            </a:pP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Developing the </a:t>
            </a:r>
            <a:r>
              <a:rPr kumimoji="1" lang="en-US" altLang="ko-KR" b="1" u="sng" dirty="0">
                <a:solidFill>
                  <a:schemeClr val="accent6">
                    <a:lumMod val="75000"/>
                  </a:schemeClr>
                </a:solidFill>
              </a:rPr>
              <a:t>right software</a:t>
            </a:r>
          </a:p>
          <a:p>
            <a:pPr marL="0" indent="0">
              <a:spcBef>
                <a:spcPts val="1404"/>
              </a:spcBef>
              <a:buNone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spcBef>
                <a:spcPts val="1404"/>
              </a:spcBef>
              <a:buNone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by effectively collaborating with </a:t>
            </a:r>
          </a:p>
          <a:p>
            <a:pPr marL="0" indent="0">
              <a:spcBef>
                <a:spcPts val="1404"/>
              </a:spcBef>
              <a:buNone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altLang="ko-KR" b="1" u="sng" dirty="0">
                <a:solidFill>
                  <a:schemeClr val="accent4">
                    <a:lumMod val="75000"/>
                  </a:schemeClr>
                </a:solidFill>
              </a:rPr>
              <a:t>stakeholders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, including</a:t>
            </a:r>
          </a:p>
          <a:p>
            <a:pPr marL="0" indent="0">
              <a:spcBef>
                <a:spcPts val="1404"/>
              </a:spcBef>
              <a:buNone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	customers, users, and developers.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F2A06-40A9-FC09-A6A1-A93C80E8A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/>
              <a:t>Spring 2025</a:t>
            </a:r>
            <a:endParaRPr kumimoji="0"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BBE56-774B-9B5D-EA73-5AAA5097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685800" latinLnBrk="0">
              <a:defRPr/>
            </a:pPr>
            <a:r>
              <a:rPr kumimoji="0" lang="en-US" altLang="ko-KR"/>
              <a:t>CS30500        Copyright (c) In-Young Ko, KAIST</a:t>
            </a:r>
            <a:endParaRPr kumimoji="0"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0E10E-3CDD-CD96-09F6-4C1C2998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72AC53DF-4216-466D-99A7-94400E6C2A25}" type="slidenum">
              <a:rPr kumimoji="0" lang="en-US" altLang="ko-KR">
                <a:solidFill>
                  <a:srgbClr val="1F497D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kumimoji="0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6F9875-C925-0410-4725-A9B4C49031AA}"/>
              </a:ext>
            </a:extLst>
          </p:cNvPr>
          <p:cNvGrpSpPr/>
          <p:nvPr/>
        </p:nvGrpSpPr>
        <p:grpSpPr>
          <a:xfrm>
            <a:off x="5641596" y="2857501"/>
            <a:ext cx="3340857" cy="2779499"/>
            <a:chOff x="7522128" y="2667000"/>
            <a:chExt cx="4454476" cy="3705999"/>
          </a:xfrm>
        </p:grpSpPr>
        <p:pic>
          <p:nvPicPr>
            <p:cNvPr id="1026" name="Picture 2" descr="Adobe Stock">
              <a:extLst>
                <a:ext uri="{FF2B5EF4-FFF2-40B4-BE49-F238E27FC236}">
                  <a16:creationId xmlns:a16="http://schemas.microsoft.com/office/drawing/2014/main" id="{94A4C22D-9A51-76F5-17D0-868571B6D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128" y="2667000"/>
              <a:ext cx="4454476" cy="366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73F02F-13C4-E006-587B-E36BC2910ED3}"/>
                </a:ext>
              </a:extLst>
            </p:cNvPr>
            <p:cNvSpPr txBox="1"/>
            <p:nvPr/>
          </p:nvSpPr>
          <p:spPr>
            <a:xfrm>
              <a:off x="8202511" y="6096000"/>
              <a:ext cx="30937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375" b="0" dirty="0" err="1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https</a:t>
              </a:r>
              <a:r>
                <a:rPr kumimoji="0" lang="ko-KR" altLang="en-US" sz="375" b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://</a:t>
              </a:r>
              <a:r>
                <a:rPr kumimoji="0" lang="ko-KR" altLang="en-US" sz="375" b="0" dirty="0" err="1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www.linkedin.com</a:t>
              </a:r>
              <a:r>
                <a:rPr kumimoji="0" lang="ko-KR" altLang="en-US" sz="375" b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375" b="0" dirty="0" err="1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pulse</a:t>
              </a:r>
              <a:r>
                <a:rPr kumimoji="0" lang="ko-KR" altLang="en-US" sz="375" b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/go-digital-why-diverse-inputs-multi-stakeholder-feedback-chris-leong/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B0B0B-D54F-519F-E11F-BB261AC4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Topics to be Covered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DA435-4FEF-7218-A4FD-EC1C0C5A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5900"/>
            <a:ext cx="8000999" cy="4239664"/>
          </a:xfrm>
        </p:spPr>
        <p:txBody>
          <a:bodyPr>
            <a:normAutofit/>
          </a:bodyPr>
          <a:lstStyle/>
          <a:p>
            <a:pPr>
              <a:spcBef>
                <a:spcPts val="3204"/>
              </a:spcBef>
            </a:pPr>
            <a:r>
              <a:rPr kumimoji="1" lang="en-US" altLang="ko-KR" b="1" u="sng" dirty="0">
                <a:solidFill>
                  <a:schemeClr val="accent5"/>
                </a:solidFill>
              </a:rPr>
              <a:t>Understanding</a:t>
            </a:r>
            <a:r>
              <a:rPr kumimoji="1" lang="en-US" altLang="ko-KR" b="1" dirty="0">
                <a:solidFill>
                  <a:schemeClr val="accent5"/>
                </a:solidFill>
              </a:rPr>
              <a:t> what to develop</a:t>
            </a:r>
          </a:p>
          <a:p>
            <a:pPr lvl="1"/>
            <a:r>
              <a:rPr lang="en-US" altLang="ko-KR" b="1" dirty="0">
                <a:solidFill>
                  <a:prstClr val="black"/>
                </a:solidFill>
              </a:rPr>
              <a:t>Introduction</a:t>
            </a:r>
            <a:r>
              <a:rPr lang="en-US" altLang="ko-KR" dirty="0">
                <a:solidFill>
                  <a:prstClr val="black"/>
                </a:solidFill>
              </a:rPr>
              <a:t> to Software Engineering</a:t>
            </a:r>
          </a:p>
          <a:p>
            <a:pPr lvl="1"/>
            <a:r>
              <a:rPr lang="en-US" altLang="ko-KR" dirty="0"/>
              <a:t>Software </a:t>
            </a:r>
            <a:r>
              <a:rPr lang="en-US" altLang="ko-KR" b="1" dirty="0"/>
              <a:t>Requirements</a:t>
            </a:r>
            <a:r>
              <a:rPr lang="en-US" altLang="ko-KR" dirty="0"/>
              <a:t> Engineering</a:t>
            </a:r>
            <a:endParaRPr kumimoji="1" lang="en-US" altLang="ko-KR" b="1" dirty="0">
              <a:solidFill>
                <a:schemeClr val="accent5"/>
              </a:solidFill>
            </a:endParaRPr>
          </a:p>
          <a:p>
            <a:pPr>
              <a:spcBef>
                <a:spcPts val="1854"/>
              </a:spcBef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Developing software the </a:t>
            </a:r>
            <a:r>
              <a:rPr lang="en-US" altLang="ko-KR" b="1" u="sng" dirty="0">
                <a:solidFill>
                  <a:schemeClr val="accent3">
                    <a:lumMod val="75000"/>
                  </a:schemeClr>
                </a:solidFill>
              </a:rPr>
              <a:t>right way</a:t>
            </a:r>
          </a:p>
          <a:p>
            <a:pPr lvl="1"/>
            <a:r>
              <a:rPr lang="en-US" altLang="ko-KR" dirty="0"/>
              <a:t>Process Models: Heavy-weight process, Prototyping, </a:t>
            </a:r>
            <a:r>
              <a:rPr lang="en-US" altLang="ko-KR" b="1" dirty="0"/>
              <a:t>Agile</a:t>
            </a:r>
            <a:r>
              <a:rPr lang="en-US" altLang="ko-KR" dirty="0"/>
              <a:t>, </a:t>
            </a:r>
            <a:r>
              <a:rPr lang="en-US" altLang="ko-KR" b="1" dirty="0"/>
              <a:t>DevOps</a:t>
            </a:r>
            <a:r>
              <a:rPr lang="en-US" altLang="ko-KR" dirty="0"/>
              <a:t>,..</a:t>
            </a:r>
            <a:endParaRPr lang="ko-KR" altLang="ko-KR" dirty="0"/>
          </a:p>
          <a:p>
            <a:pPr lvl="1"/>
            <a:r>
              <a:rPr lang="en-US" altLang="ko-KR" dirty="0"/>
              <a:t>Basics of </a:t>
            </a:r>
            <a:r>
              <a:rPr lang="en-US" altLang="ko-KR" b="1" dirty="0"/>
              <a:t>UML </a:t>
            </a:r>
            <a:r>
              <a:rPr lang="en-US" altLang="ko-KR" dirty="0"/>
              <a:t>(Unified Modeling Language)</a:t>
            </a:r>
            <a:endParaRPr lang="ko-KR" altLang="ko-KR" dirty="0"/>
          </a:p>
          <a:p>
            <a:pPr lvl="1"/>
            <a:r>
              <a:rPr lang="en-US" altLang="ko-KR" dirty="0"/>
              <a:t>SE Principles: </a:t>
            </a:r>
            <a:r>
              <a:rPr lang="en-US" altLang="ko-KR" b="1" dirty="0"/>
              <a:t>Separation of Concerns</a:t>
            </a:r>
            <a:r>
              <a:rPr lang="en-US" altLang="ko-KR" dirty="0"/>
              <a:t>, </a:t>
            </a:r>
            <a:r>
              <a:rPr lang="en-US" altLang="ko-KR" b="1" dirty="0"/>
              <a:t>Abstraction, Modularity</a:t>
            </a:r>
            <a:r>
              <a:rPr lang="en-US" altLang="ko-KR" dirty="0"/>
              <a:t>, etc.</a:t>
            </a:r>
          </a:p>
          <a:p>
            <a:pPr lvl="1"/>
            <a:r>
              <a:rPr lang="en-US" altLang="ko-KR" dirty="0"/>
              <a:t>Software Design: </a:t>
            </a:r>
            <a:r>
              <a:rPr lang="en-US" altLang="ko-KR" b="1" dirty="0"/>
              <a:t>Architectural</a:t>
            </a:r>
            <a:r>
              <a:rPr lang="en-US" altLang="ko-KR" dirty="0"/>
              <a:t> Patterns, </a:t>
            </a:r>
            <a:r>
              <a:rPr lang="en-US" altLang="ko-KR" b="1" dirty="0"/>
              <a:t>Resilient Design </a:t>
            </a:r>
            <a:r>
              <a:rPr lang="en-US" altLang="ko-KR" dirty="0"/>
              <a:t>Patterns</a:t>
            </a:r>
            <a:endParaRPr lang="en-US" altLang="ko-KR" b="1" u="sng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Bef>
                <a:spcPts val="1854"/>
              </a:spcBef>
            </a:pP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Developing the </a:t>
            </a:r>
            <a:r>
              <a:rPr kumimoji="1" lang="en-US" altLang="ko-KR" b="1" u="sng" dirty="0">
                <a:solidFill>
                  <a:schemeClr val="accent6">
                    <a:lumMod val="75000"/>
                  </a:schemeClr>
                </a:solidFill>
              </a:rPr>
              <a:t>right software</a:t>
            </a:r>
          </a:p>
          <a:p>
            <a:pPr lvl="1"/>
            <a:r>
              <a:rPr lang="en-US" altLang="ko-KR" dirty="0"/>
              <a:t>Software </a:t>
            </a:r>
            <a:r>
              <a:rPr lang="en-US" altLang="ko-KR" b="1" dirty="0"/>
              <a:t>Quality</a:t>
            </a:r>
            <a:r>
              <a:rPr lang="en-US" altLang="ko-KR" dirty="0"/>
              <a:t>: Correctness, Robustness, Safety, Security, etc.</a:t>
            </a:r>
            <a:endParaRPr lang="ko-KR" altLang="ko-KR" dirty="0"/>
          </a:p>
          <a:p>
            <a:pPr lvl="1"/>
            <a:r>
              <a:rPr lang="en-US" altLang="ko-KR" dirty="0"/>
              <a:t>Software Testing: </a:t>
            </a:r>
            <a:r>
              <a:rPr lang="en-US" altLang="ko-KR" b="1" dirty="0"/>
              <a:t>Testing overview</a:t>
            </a:r>
            <a:r>
              <a:rPr lang="en-US" altLang="ko-KR" dirty="0"/>
              <a:t>, </a:t>
            </a:r>
            <a:r>
              <a:rPr lang="en-US" altLang="ko-KR" b="1" dirty="0"/>
              <a:t>Black-box</a:t>
            </a:r>
            <a:r>
              <a:rPr lang="en-US" altLang="ko-KR" dirty="0"/>
              <a:t> and </a:t>
            </a:r>
            <a:r>
              <a:rPr lang="en-US" altLang="ko-KR" b="1" dirty="0"/>
              <a:t>White-box</a:t>
            </a:r>
            <a:r>
              <a:rPr lang="en-US" altLang="ko-KR" dirty="0"/>
              <a:t> testing</a:t>
            </a:r>
            <a:endParaRPr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F2A06-40A9-FC09-A6A1-A93C80E8A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/>
              <a:t>Spring 2025</a:t>
            </a:r>
            <a:endParaRPr kumimoji="0"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BBE56-774B-9B5D-EA73-5AAA5097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685800" latinLnBrk="0">
              <a:defRPr/>
            </a:pPr>
            <a:r>
              <a:rPr kumimoji="0" lang="en-US" altLang="ko-KR"/>
              <a:t>CS30500        Copyright (c) In-Young Ko, KAIST</a:t>
            </a:r>
            <a:endParaRPr kumimoji="0"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0E10E-3CDD-CD96-09F6-4C1C2998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72AC53DF-4216-466D-99A7-94400E6C2A25}" type="slidenum">
              <a:rPr kumimoji="0" lang="en-US" altLang="ko-KR">
                <a:solidFill>
                  <a:srgbClr val="1F497D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0B39-DE1A-7F45-B009-5BA4F62E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Readings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F0C32-4201-4A44-A961-E0D40AA63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5900"/>
            <a:ext cx="8291264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ore-KR" altLang="ko-Kore-KR" dirty="0"/>
              <a:t>[PrMa20] Roger S. Pressman, and Bruce R. Maxim, </a:t>
            </a:r>
            <a:r>
              <a:rPr lang="ko-Kore-KR" altLang="ko-Kore-KR" i="1" dirty="0">
                <a:solidFill>
                  <a:srgbClr val="0432FF"/>
                </a:solidFill>
              </a:rPr>
              <a:t>Software Engineering – A Practitioner’s Approach</a:t>
            </a:r>
            <a:r>
              <a:rPr lang="ko-Kore-KR" altLang="ko-Kore-KR" dirty="0"/>
              <a:t>, 9th Ed., Mc Graw Hill, 2020 (ISBN-13: 978-1259872976)</a:t>
            </a:r>
          </a:p>
          <a:p>
            <a:pPr>
              <a:lnSpc>
                <a:spcPct val="120000"/>
              </a:lnSpc>
            </a:pPr>
            <a:r>
              <a:rPr lang="en-US" altLang="ko-Kore-KR" dirty="0"/>
              <a:t>[Som11] Ian Sommerville, </a:t>
            </a:r>
            <a:r>
              <a:rPr lang="en-US" altLang="ko-Kore-KR" i="1" dirty="0">
                <a:solidFill>
                  <a:srgbClr val="0432FF"/>
                </a:solidFill>
              </a:rPr>
              <a:t>Software Engineering</a:t>
            </a:r>
            <a:r>
              <a:rPr lang="en-US" altLang="ko-Kore-KR" dirty="0"/>
              <a:t> (9th edition), Addison-Wesley, 2011</a:t>
            </a:r>
            <a:endParaRPr lang="ko-Kore-KR" altLang="ko-Kore-KR" dirty="0"/>
          </a:p>
          <a:p>
            <a:pPr>
              <a:lnSpc>
                <a:spcPct val="120000"/>
              </a:lnSpc>
            </a:pPr>
            <a:r>
              <a:rPr lang="en-US" altLang="ko-Kore-KR" dirty="0"/>
              <a:t>[GJM02] Carlo </a:t>
            </a:r>
            <a:r>
              <a:rPr lang="en-US" altLang="ko-Kore-KR" dirty="0" err="1"/>
              <a:t>Ghezzi</a:t>
            </a:r>
            <a:r>
              <a:rPr lang="en-US" altLang="ko-Kore-KR" dirty="0"/>
              <a:t>, Mehdi </a:t>
            </a:r>
            <a:r>
              <a:rPr lang="en-US" altLang="ko-Kore-KR" dirty="0" err="1"/>
              <a:t>Jazayeri</a:t>
            </a:r>
            <a:r>
              <a:rPr lang="en-US" altLang="ko-Kore-KR" dirty="0"/>
              <a:t>, Dino </a:t>
            </a:r>
            <a:r>
              <a:rPr lang="en-US" altLang="ko-Kore-KR" dirty="0" err="1"/>
              <a:t>Mandrioli</a:t>
            </a:r>
            <a:r>
              <a:rPr lang="en-US" altLang="ko-Kore-KR" dirty="0"/>
              <a:t>, </a:t>
            </a:r>
            <a:r>
              <a:rPr lang="en-US" altLang="ko-Kore-KR" i="1" dirty="0">
                <a:solidFill>
                  <a:srgbClr val="0432FF"/>
                </a:solidFill>
              </a:rPr>
              <a:t>Fundamentals of Software Engineering</a:t>
            </a:r>
            <a:r>
              <a:rPr lang="en-US" altLang="ko-Kore-KR" dirty="0"/>
              <a:t> (2nd edition), Pearson, 2002</a:t>
            </a:r>
            <a:endParaRPr lang="ko-Kore-KR" altLang="ko-Kore-KR" dirty="0"/>
          </a:p>
          <a:p>
            <a:pPr>
              <a:lnSpc>
                <a:spcPct val="120000"/>
              </a:lnSpc>
            </a:pPr>
            <a:r>
              <a:rPr lang="en-US" altLang="ko-Kore-KR" dirty="0"/>
              <a:t>[LeWi99] Dean Leffingwell and Don </a:t>
            </a:r>
            <a:r>
              <a:rPr lang="en-US" altLang="ko-Kore-KR" dirty="0" err="1"/>
              <a:t>Widrig</a:t>
            </a:r>
            <a:r>
              <a:rPr lang="en-US" altLang="ko-Kore-KR" dirty="0"/>
              <a:t>, </a:t>
            </a:r>
            <a:r>
              <a:rPr lang="en-US" altLang="ko-Kore-KR" i="1" dirty="0">
                <a:solidFill>
                  <a:srgbClr val="0432FF"/>
                </a:solidFill>
              </a:rPr>
              <a:t>Managing Software Requirements: A Unified Approach</a:t>
            </a:r>
            <a:r>
              <a:rPr lang="en-US" altLang="ko-Kore-KR" dirty="0"/>
              <a:t>, Addison-Wesley, 1999 (ISBN: 0-201-61593-2)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[Coc01] Alistair Cockburn, </a:t>
            </a:r>
            <a:r>
              <a:rPr lang="en-US" altLang="ko-KR" i="1" dirty="0">
                <a:solidFill>
                  <a:srgbClr val="0432FF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Writing Effective Use Cases</a:t>
            </a:r>
            <a:r>
              <a:rPr lang="en-US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, Addison-Wesley, 2001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…</a:t>
            </a:r>
            <a:endParaRPr lang="en-US" altLang="ko-KR" dirty="0">
              <a:solidFill>
                <a:srgbClr val="000000"/>
              </a:solidFill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6A972-8D77-F748-9688-5EFD557B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/>
              <a:t>Spring 2025</a:t>
            </a:r>
            <a:endParaRPr kumimoji="0"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D1EAC-A93F-3747-8436-1289271D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685800" latinLnBrk="0">
              <a:defRPr/>
            </a:pPr>
            <a:r>
              <a:rPr kumimoji="0" lang="en-US" altLang="ko-KR"/>
              <a:t>CS30500        Copyright (c) In-Young Ko, KAIST</a:t>
            </a:r>
            <a:endParaRPr kumimoji="0"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93E84-3EF2-094E-9D00-BC0939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72AC53DF-4216-466D-99A7-94400E6C2A25}" type="slidenum">
              <a:rPr kumimoji="0" lang="en-US" altLang="ko-KR">
                <a:solidFill>
                  <a:srgbClr val="1F497D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79E792-363C-4F35-8C1A-760CA702C48E}" type="slidenum">
              <a:rPr lang="en-US" altLang="ko-KR">
                <a:solidFill>
                  <a:srgbClr val="464653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464653"/>
              </a:solidFill>
            </a:endParaRPr>
          </a:p>
        </p:txBody>
      </p:sp>
      <p:sp>
        <p:nvSpPr>
          <p:cNvPr id="6147" name="AutoShape 2"/>
          <p:cNvSpPr>
            <a:spLocks noGrp="1" noChangeArrowheads="1"/>
          </p:cNvSpPr>
          <p:nvPr>
            <p:ph type="title"/>
          </p:nvPr>
        </p:nvSpPr>
        <p:spPr>
          <a:xfrm>
            <a:off x="315562" y="282047"/>
            <a:ext cx="8396638" cy="3275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Safety Problems due to Poor Quality of SW</a:t>
            </a:r>
          </a:p>
        </p:txBody>
      </p:sp>
      <p:pic>
        <p:nvPicPr>
          <p:cNvPr id="6148" name="Picture 4" descr="Ima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1" y="990600"/>
            <a:ext cx="3200400" cy="294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 descr="jupiter 1st test flight.jp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35637" y="4370387"/>
            <a:ext cx="1681163" cy="19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 descr="STS107%20crash%200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5837" y="4370387"/>
            <a:ext cx="1655763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NASA&#10;Sojourne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4343400"/>
            <a:ext cx="2362200" cy="195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9" descr="http://www.armybase.us/wp-content/uploads/2009/03/f-22-raptor-performs-at-the-nawlins-air-show-in-bell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24200" y="4343400"/>
            <a:ext cx="2246312" cy="195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image.yes24.com/goods/13768686/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09111"/>
            <a:ext cx="2286000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file24.uf.tistory.com/image/205ED03A4FF5011B110A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51" y="1066800"/>
            <a:ext cx="2822049" cy="2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7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009-FFDE-4BAE-9E6A-9174D71EE551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Tragic Accidents I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1339850"/>
            <a:ext cx="4751387" cy="5184775"/>
          </a:xfrm>
        </p:spPr>
        <p:txBody>
          <a:bodyPr/>
          <a:lstStyle/>
          <a:p>
            <a:r>
              <a:rPr lang="en-US" altLang="ko-KR"/>
              <a:t>The Therac-25 Story</a:t>
            </a:r>
          </a:p>
          <a:p>
            <a:pPr lvl="1"/>
            <a:r>
              <a:rPr lang="en-US" altLang="ko-KR"/>
              <a:t>Between June 1985 and Jan 1987, a computer-controlled radiation therapy machine, called the Therac-25, massively overdosed six people</a:t>
            </a:r>
          </a:p>
          <a:p>
            <a:pPr lvl="2"/>
            <a:r>
              <a:rPr lang="en-US" altLang="ko-KR">
                <a:solidFill>
                  <a:srgbClr val="FF5050"/>
                </a:solidFill>
              </a:rPr>
              <a:t>software coding error</a:t>
            </a:r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25960" name="Picture 8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484313"/>
            <a:ext cx="40767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1260475" y="5516563"/>
            <a:ext cx="7272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defTabSz="7620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defTabSz="7620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defTabSz="7620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defTabSz="7620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50000"/>
              </a:spcBef>
              <a:buFontTx/>
              <a:buChar char="•"/>
            </a:pPr>
            <a:r>
              <a:rPr lang="en-US" altLang="ko-KR" sz="2400" i="0">
                <a:solidFill>
                  <a:srgbClr val="000099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 http://sunnyday.mit.edu/papers/therac.pdf</a:t>
            </a:r>
          </a:p>
        </p:txBody>
      </p:sp>
    </p:spTree>
    <p:extLst>
      <p:ext uri="{BB962C8B-B14F-4D97-AF65-F5344CB8AC3E}">
        <p14:creationId xmlns:p14="http://schemas.microsoft.com/office/powerpoint/2010/main" val="123146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68E2D-0CE1-4BFA-9B22-8DB203AD2F49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Tragic Accidents II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981075"/>
            <a:ext cx="6048375" cy="5184775"/>
          </a:xfrm>
        </p:spPr>
        <p:txBody>
          <a:bodyPr/>
          <a:lstStyle/>
          <a:p>
            <a:r>
              <a:rPr lang="en-US" altLang="ko-KR" sz="2800"/>
              <a:t> Ariane 5</a:t>
            </a:r>
          </a:p>
          <a:p>
            <a:pPr lvl="1"/>
            <a:r>
              <a:rPr lang="en-US" altLang="ko-KR" sz="2400"/>
              <a:t>“On 4 June 1996, the maiden flight of the Ariane 5 launcher ended in a failure…The failure of the Ariane 501 was caused by the complete loss of guidance and attitude information …This loss of information was due to </a:t>
            </a:r>
            <a:r>
              <a:rPr lang="en-US" altLang="ko-KR" sz="2400">
                <a:solidFill>
                  <a:srgbClr val="FF5050"/>
                </a:solidFill>
              </a:rPr>
              <a:t>specification and design errors in the software</a:t>
            </a:r>
            <a:r>
              <a:rPr lang="en-US" altLang="ko-KR" sz="2400"/>
              <a:t> of the inertial reference system.”</a:t>
            </a:r>
          </a:p>
          <a:p>
            <a:pPr lvl="2"/>
            <a:r>
              <a:rPr lang="en-US" altLang="ko-KR" sz="2000">
                <a:solidFill>
                  <a:srgbClr val="FF5050"/>
                </a:solidFill>
              </a:rPr>
              <a:t>Floating number conversion problem</a:t>
            </a:r>
          </a:p>
          <a:p>
            <a:pPr lvl="2"/>
            <a:r>
              <a:rPr lang="en-US" altLang="ko-KR" sz="2000"/>
              <a:t>http://www.ima.umn.edu/~arnold/disasters/ariane5rep.html</a:t>
            </a:r>
          </a:p>
          <a:p>
            <a:pPr lvl="2"/>
            <a:endParaRPr lang="en-US" altLang="ko-KR" sz="2000"/>
          </a:p>
        </p:txBody>
      </p:sp>
      <p:pic>
        <p:nvPicPr>
          <p:cNvPr id="123908" name="Picture 4" descr="jupiter 1st test fligh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341438"/>
            <a:ext cx="1681162" cy="19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9" name="Picture 5" descr="STS107%20crash%20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644900"/>
            <a:ext cx="1655762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3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FD9C4-36C6-4406-9C50-3D304B35ACBE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Tragic Accidents III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632700" cy="2520950"/>
          </a:xfrm>
        </p:spPr>
        <p:txBody>
          <a:bodyPr/>
          <a:lstStyle/>
          <a:p>
            <a:r>
              <a:rPr lang="en-US" altLang="ko-KR" sz="2800"/>
              <a:t>NASA Mars Pathfinder (1997)</a:t>
            </a:r>
          </a:p>
          <a:p>
            <a:pPr lvl="1"/>
            <a:r>
              <a:rPr lang="en-US" altLang="ko-KR" sz="2400">
                <a:solidFill>
                  <a:srgbClr val="FF5050"/>
                </a:solidFill>
                <a:ea typeface="굴림" panose="020B0600000101010101" pitchFamily="50" charset="-127"/>
              </a:rPr>
              <a:t>Priority inversion problem </a:t>
            </a:r>
            <a:r>
              <a:rPr lang="en-US" altLang="ko-KR" sz="2400">
                <a:ea typeface="굴림" panose="020B0600000101010101" pitchFamily="50" charset="-127"/>
              </a:rPr>
              <a:t>led to a system reset and a one-day delay in retransmission of data which wasted valuable mission time.</a:t>
            </a:r>
            <a:r>
              <a:rPr lang="en-US" altLang="ko-KR" sz="2400"/>
              <a:t> </a:t>
            </a:r>
          </a:p>
          <a:p>
            <a:pPr lvl="1"/>
            <a:r>
              <a:rPr lang="en-US" altLang="ko-KR" sz="2400"/>
              <a:t>http://www.cis.ksu.edu/~hatcliff/842/Docs/Course-Overview/pathfinder-robotmag.pdf</a:t>
            </a:r>
          </a:p>
        </p:txBody>
      </p:sp>
      <p:pic>
        <p:nvPicPr>
          <p:cNvPr id="128004" name="Picture 4" descr="NASA&#10;Sojou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16338"/>
            <a:ext cx="5543550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4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077" y="457200"/>
            <a:ext cx="8732575" cy="273844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and Economic Loss due to High Complexity of SW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792" y="4693088"/>
            <a:ext cx="2535145" cy="1321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(2010s) Toyota sudden </a:t>
            </a:r>
            <a:b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unintended acceleration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since 2002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2012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Fined </a:t>
            </a:r>
            <a:r>
              <a:rPr kumimoji="0" lang="en-US" altLang="ko-KR" sz="1200" b="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1.2 billion USD </a:t>
            </a: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 2014  </a:t>
            </a:r>
          </a:p>
        </p:txBody>
      </p:sp>
      <p:pic>
        <p:nvPicPr>
          <p:cNvPr id="9" name="Picture 6" descr="Image result for 2003 electricity blackout in new york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0" y="2895601"/>
            <a:ext cx="2160000" cy="14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7077" y="4693088"/>
            <a:ext cx="2535145" cy="1321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3429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(2003) US &amp; Canada blackout 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7 states in US and 1 state in Canada </a:t>
            </a:r>
            <a:b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suffered 3 days electricity blackout 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Caused by the failures of MISO </a:t>
            </a:r>
            <a:b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monitoring  SW 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50 million people</a:t>
            </a: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suffered and </a:t>
            </a:r>
          </a:p>
          <a:p>
            <a:pPr defTabSz="3429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economic loss  of  </a:t>
            </a:r>
            <a:r>
              <a:rPr kumimoji="0" lang="en-US" altLang="ko-KR" sz="1200" b="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6 billion USD </a:t>
            </a:r>
            <a:endParaRPr kumimoji="0" lang="ko-KR" altLang="en-US" sz="1200" b="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74198" y="1539909"/>
            <a:ext cx="6398423" cy="1152420"/>
            <a:chOff x="231770" y="1313596"/>
            <a:chExt cx="8531230" cy="1536560"/>
          </a:xfrm>
        </p:grpSpPr>
        <p:sp>
          <p:nvSpPr>
            <p:cNvPr id="12" name="빗면 11"/>
            <p:cNvSpPr/>
            <p:nvPr/>
          </p:nvSpPr>
          <p:spPr>
            <a:xfrm>
              <a:off x="231770" y="1313596"/>
              <a:ext cx="8531230" cy="1151466"/>
            </a:xfrm>
            <a:prstGeom prst="bevel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7879" y="1491664"/>
              <a:ext cx="8301761" cy="13584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3429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Although most areas of modern society depend on SW, </a:t>
              </a:r>
              <a:br>
                <a:rPr kumimoji="0" lang="en-US" altLang="ko-KR" sz="1800" b="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</a:br>
              <a:r>
                <a:rPr kumimoji="0" lang="en-US" altLang="ko-KR" sz="1800" b="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reliability of SW </a:t>
              </a:r>
              <a:r>
                <a:rPr kumimoji="0" lang="en-US" altLang="ko-KR" sz="1800" b="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is not improved much due to its </a:t>
              </a:r>
              <a:r>
                <a:rPr kumimoji="0" lang="en-US" altLang="ko-KR" sz="1800" b="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high complexity</a:t>
              </a:r>
            </a:p>
            <a:p>
              <a:pPr algn="ctr" defTabSz="34290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800" b="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 </a:t>
              </a:r>
              <a:endParaRPr kumimoji="0" lang="ko-KR" altLang="en-US" sz="18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50948" y="4693088"/>
            <a:ext cx="2535145" cy="1321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(2018-2019) Boeing 737 MAX 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50" b="0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accidents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346 people died</a:t>
            </a: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in 2 accidents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2019 </a:t>
            </a:r>
          </a:p>
          <a:p>
            <a:pPr marL="214313" indent="-214313" defTabSz="342900" fontAlgn="auto" latinLnBrk="0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Boeing 737 MAX is banned </a:t>
            </a:r>
          </a:p>
          <a:p>
            <a:pPr defTabSz="3429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all over the world</a:t>
            </a:r>
          </a:p>
        </p:txBody>
      </p:sp>
      <p:pic>
        <p:nvPicPr>
          <p:cNvPr id="1028" name="Picture 4" descr="https://airwaysmag.com/wp-content/uploads/2018/10/Lionair-indonesia-plane-crash_001-4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24" y="2895600"/>
            <a:ext cx="2271640" cy="14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>
          <a:xfrm>
            <a:off x="141926" y="6159148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B5FF2A-8675-41EA-8D8E-C814BBBEEC85}" type="datetime1">
              <a:rPr kumimoji="0" lang="ko-KR" altLang="en-US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2025-09-03</a:t>
            </a:fld>
            <a:endParaRPr kumimoji="0" lang="ko-KR" altLang="en-US" b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8353425" y="6159147"/>
            <a:ext cx="58578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6858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4A1B628-B272-4CC6-BE97-1E2C59277CE8}" type="slidenum">
              <a:rPr kumimoji="0" lang="ko-KR" altLang="en-US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r>
              <a:rPr kumimoji="0" lang="ko-KR" altLang="en-US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/ 19</a:t>
            </a:r>
            <a:endParaRPr kumimoji="0" lang="ko-KR" altLang="en-US" b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110" y="2895601"/>
            <a:ext cx="2271640" cy="1431000"/>
          </a:xfrm>
          <a:prstGeom prst="rect">
            <a:avLst/>
          </a:prstGeom>
        </p:spPr>
      </p:pic>
      <p:pic>
        <p:nvPicPr>
          <p:cNvPr id="5" name="Picture 4" descr="Flag of the United States of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16" y="5284190"/>
            <a:ext cx="515011" cy="2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Canada (Pantone)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16" y="5621080"/>
            <a:ext cx="528092" cy="2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yota Logo, HD, Mea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21" y="5157336"/>
            <a:ext cx="850297" cy="7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: Boeing Korea - Ho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645" y="5473465"/>
            <a:ext cx="1434884" cy="54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3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9F91E-C9B8-9148-811C-F7CA5988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Software Failures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44848-B7AA-E540-A4D0-89EE3639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/>
              <a:t>Spring 2025</a:t>
            </a:r>
            <a:endParaRPr kumimoji="0"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87DE7-83B7-0942-813C-1487F96B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685800" latinLnBrk="0">
              <a:defRPr/>
            </a:pPr>
            <a:r>
              <a:rPr kumimoji="0" lang="en-US" altLang="ko-KR"/>
              <a:t>CS30500        Copyright (c) In-Young Ko, KAIST</a:t>
            </a:r>
            <a:endParaRPr kumimoji="0"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51E49-9584-9641-B797-FE8EA1D5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</a:pPr>
            <a:fld id="{72AC53DF-4216-466D-99A7-94400E6C2A25}" type="slidenum">
              <a:rPr kumimoji="0" lang="en-US" altLang="ko-KR">
                <a:solidFill>
                  <a:srgbClr val="1F497D"/>
                </a:solidFill>
              </a:rPr>
              <a:pPr defTabSz="685800" fontAlgn="auto" latinLnBrk="0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kumimoji="0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332448-32BC-7AA9-CBE4-E7AF1A721FE2}"/>
              </a:ext>
            </a:extLst>
          </p:cNvPr>
          <p:cNvGrpSpPr/>
          <p:nvPr/>
        </p:nvGrpSpPr>
        <p:grpSpPr>
          <a:xfrm>
            <a:off x="762000" y="805736"/>
            <a:ext cx="3569168" cy="2330081"/>
            <a:chOff x="1016000" y="-68684"/>
            <a:chExt cx="4758891" cy="310677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543453-ED72-ED43-87A7-BC8C53A22430}"/>
                </a:ext>
              </a:extLst>
            </p:cNvPr>
            <p:cNvSpPr/>
            <p:nvPr/>
          </p:nvSpPr>
          <p:spPr>
            <a:xfrm>
              <a:off x="1016000" y="-68684"/>
              <a:ext cx="4758891" cy="9438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July 19, 2024</a:t>
              </a:r>
              <a:b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</a:b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MS Cloud failure due to wrong update to </a:t>
              </a:r>
              <a:r>
                <a:rPr kumimoji="0" lang="en-US" altLang="ko-KR" sz="1200" b="0" u="sng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CrowStrike</a:t>
              </a: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security software </a:t>
              </a:r>
              <a:endParaRPr kumimoji="0" lang="ko-KR" altLang="en-US" sz="1200" b="0" u="sng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9D61829-958B-40B6-7983-1764B121B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97" y="914400"/>
              <a:ext cx="3777815" cy="21236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F32D36-8862-B14C-E2EA-586E0D8740FA}"/>
              </a:ext>
            </a:extLst>
          </p:cNvPr>
          <p:cNvGrpSpPr/>
          <p:nvPr/>
        </p:nvGrpSpPr>
        <p:grpSpPr>
          <a:xfrm>
            <a:off x="1249909" y="869905"/>
            <a:ext cx="6850847" cy="4895432"/>
            <a:chOff x="1666545" y="16873"/>
            <a:chExt cx="9134462" cy="65272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E53CE1-35C1-CA4D-95F8-9D9625ED2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3186" y="4573621"/>
              <a:ext cx="3191157" cy="19704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624E2E-1CFB-2C48-AA68-62A9BAA18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7873" y="4572486"/>
              <a:ext cx="3662653" cy="19716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A7F0FB-B812-3F47-90F8-3C34517CCA56}"/>
                </a:ext>
              </a:extLst>
            </p:cNvPr>
            <p:cNvSpPr/>
            <p:nvPr/>
          </p:nvSpPr>
          <p:spPr>
            <a:xfrm>
              <a:off x="1666545" y="3467705"/>
              <a:ext cx="3457799" cy="9438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March 10, 2017</a:t>
              </a:r>
              <a:b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</a:b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Unable to unlock Tesla cars due to the problem of service</a:t>
              </a:r>
              <a:r>
                <a:rPr kumimoji="0" lang="ko-KR" altLang="en-US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APIs</a:t>
              </a:r>
              <a:endParaRPr kumimoji="0" lang="ko-KR" altLang="en-US" sz="1200" b="0" u="sng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57EF46-AD21-B449-8C8C-0ECDEDEFD642}"/>
                </a:ext>
              </a:extLst>
            </p:cNvPr>
            <p:cNvSpPr/>
            <p:nvPr/>
          </p:nvSpPr>
          <p:spPr>
            <a:xfrm>
              <a:off x="6877393" y="3489215"/>
              <a:ext cx="3923614" cy="9438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July 2, 2015</a:t>
              </a:r>
              <a:b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</a:b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Casualty at the Volkswagen factory due to faulty movements of robot arms</a:t>
              </a:r>
              <a:endParaRPr kumimoji="0" lang="ko-KR" altLang="en-US" sz="1200" b="0" u="sng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924395-51CD-A854-CB99-0995F030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0" y="794093"/>
              <a:ext cx="2438400" cy="23990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8FDF64-8A70-4BCC-42D4-05E985A79BEE}"/>
                </a:ext>
              </a:extLst>
            </p:cNvPr>
            <p:cNvSpPr/>
            <p:nvPr/>
          </p:nvSpPr>
          <p:spPr>
            <a:xfrm>
              <a:off x="6962243" y="16873"/>
              <a:ext cx="3644512" cy="6976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December, 2021</a:t>
              </a:r>
              <a:br>
                <a:rPr kumimoji="0"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</a:br>
              <a:r>
                <a:rPr kumimoji="0" lang="en-US" altLang="ko-KR" sz="1200" b="0" u="sng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Failure of the QR check-in system </a:t>
              </a:r>
              <a:endParaRPr kumimoji="0" lang="ko-KR" altLang="en-US" sz="1200" b="0" u="sng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4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7C1343-0346-4244-96B5-615828E4BC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345" y="1170041"/>
            <a:ext cx="3041801" cy="5297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04399-32AB-4277-BA7E-635046D66C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05" y="874274"/>
            <a:ext cx="3963750" cy="3801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3E7EA-4238-46C1-ABF7-74B2A7E787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6532" y="3994881"/>
            <a:ext cx="3990075" cy="23483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5920EC-C7DB-445B-B35E-CAB9F44C093B}"/>
              </a:ext>
            </a:extLst>
          </p:cNvPr>
          <p:cNvSpPr/>
          <p:nvPr/>
        </p:nvSpPr>
        <p:spPr>
          <a:xfrm>
            <a:off x="4225905" y="6358447"/>
            <a:ext cx="357134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0" lang="ko-KR" altLang="en-US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kumimoji="0" lang="en-US" altLang="ko-KR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중앙일보</a:t>
            </a:r>
            <a:r>
              <a:rPr kumimoji="0" lang="en-US" altLang="ko-KR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“</a:t>
            </a:r>
            <a:r>
              <a:rPr kumimoji="0" lang="ko-KR" altLang="en-US" sz="105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테슬라</a:t>
            </a:r>
            <a:r>
              <a:rPr kumimoji="0" lang="ko-KR" altLang="en-US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사고</a:t>
            </a:r>
            <a:r>
              <a:rPr kumimoji="0" lang="en-US" altLang="ko-KR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태양 역광 탓” </a:t>
            </a:r>
            <a:r>
              <a:rPr kumimoji="0" lang="en-US" altLang="ko-KR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kumimoji="0" lang="ko-KR" altLang="en-US" sz="105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자율주행차</a:t>
            </a:r>
            <a:r>
              <a:rPr kumimoji="0" lang="ko-KR" altLang="en-US" sz="105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또 날씨 오작동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DFE328E9-DD4E-402C-A82C-D1AFC80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66025"/>
            <a:ext cx="6245318" cy="29597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Accidents of Autonomous Vehicle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30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51134-E931-44C6-9614-B4D4B4B4D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48319"/>
            <a:ext cx="4738445" cy="5446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2A99A-9BCE-43C4-B0D8-A303B0BCAEB2}"/>
              </a:ext>
            </a:extLst>
          </p:cNvPr>
          <p:cNvSpPr txBox="1"/>
          <p:nvPr/>
        </p:nvSpPr>
        <p:spPr>
          <a:xfrm>
            <a:off x="5486400" y="1048319"/>
            <a:ext cx="28956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weakness of Data Driven AI</a:t>
            </a:r>
            <a:r>
              <a:rPr kumimoji="0" lang="en-US" altLang="ko-KR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en-US" altLang="ko-KR" sz="1600" b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 Learning SW (adversarial example</a:t>
            </a:r>
            <a:r>
              <a:rPr kumimoji="0" lang="en-US" altLang="ko-KR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600" b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4B1074A4-CA9F-4B29-8A90-49021A1CC6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6314" y="2154893"/>
            <a:ext cx="1427589" cy="143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D2BFF-1980-4261-84AE-BABC5668B148}"/>
              </a:ext>
            </a:extLst>
          </p:cNvPr>
          <p:cNvSpPr txBox="1"/>
          <p:nvPr/>
        </p:nvSpPr>
        <p:spPr>
          <a:xfrm>
            <a:off x="6246461" y="3616643"/>
            <a:ext cx="167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image</a:t>
            </a:r>
          </a:p>
          <a:p>
            <a:pPr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(street sign)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86ECAF3-57A1-4423-A760-2BC50B84B1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4496" y="4635944"/>
            <a:ext cx="1436738" cy="1436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345C0-71DE-4CD7-8894-39A1D5B3F3AF}"/>
              </a:ext>
            </a:extLst>
          </p:cNvPr>
          <p:cNvSpPr txBox="1"/>
          <p:nvPr/>
        </p:nvSpPr>
        <p:spPr>
          <a:xfrm>
            <a:off x="6039928" y="6044625"/>
            <a:ext cx="157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</a:t>
            </a:r>
            <a:br>
              <a:rPr kumimoji="0" 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kumimoji="0" 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en-US" altLang="ko-KR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bird</a:t>
            </a:r>
            <a:r>
              <a:rPr kumimoji="0" lang="ko-KR" altLang="en-US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sz="16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nest)</a:t>
            </a:r>
            <a:endParaRPr kumimoji="0" lang="en-US" sz="1600" b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331EB817-32AC-436F-AEEA-FBE3AECC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84" y="389825"/>
            <a:ext cx="6245318" cy="29597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Bugs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Autopilot SW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6913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tri">
  <a:themeElements>
    <a:clrScheme name="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tri">
      <a:majorFont>
        <a:latin typeface="Arial"/>
        <a:ea typeface="HY크리스탈M"/>
        <a:cs typeface=""/>
      </a:majorFont>
      <a:minorFont>
        <a:latin typeface="Arial"/>
        <a:ea typeface="HY중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lnDef>
  </a:objectDefaults>
  <a:extraClrSchemeLst>
    <a:extraClrScheme>
      <a:clrScheme name="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r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r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r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r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r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r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minar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  <a:prstDash val="solid"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Seminar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 lIns="0" tIns="0" rIns="0" bIns="0">
        <a:spAutoFit/>
      </a:bodyPr>
      <a:lstStyle>
        <a:defPPr>
          <a:defRPr dirty="0">
            <a:ea typeface="굴림" pitchFamily="50" charset="-127"/>
            <a:sym typeface="Wingdings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cs550">
  <a:themeElements>
    <a:clrScheme name="cs550 6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cs550">
      <a:majorFont>
        <a:latin typeface="Palatino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cs550 1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D80000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E9AA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2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362626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AEACAC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3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49411F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B1B0AB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4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550 5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003300"/>
        </a:accent1>
        <a:accent2>
          <a:srgbClr val="33CC33"/>
        </a:accent2>
        <a:accent3>
          <a:srgbClr val="B1C8AA"/>
        </a:accent3>
        <a:accent4>
          <a:srgbClr val="DADADA"/>
        </a:accent4>
        <a:accent5>
          <a:srgbClr val="AAADAA"/>
        </a:accent5>
        <a:accent6>
          <a:srgbClr val="2DB92D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6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7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8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2E2E46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ADADB0"/>
        </a:accent5>
        <a:accent6>
          <a:srgbClr val="5D8BBA"/>
        </a:accent6>
        <a:hlink>
          <a:srgbClr val="99CC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cs550">
  <a:themeElements>
    <a:clrScheme name="cs550 6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cs550">
      <a:majorFont>
        <a:latin typeface="Palatino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cs550 1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D80000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E9AA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2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362626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AEACAC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3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49411F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B1B0AB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4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550 5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003300"/>
        </a:accent1>
        <a:accent2>
          <a:srgbClr val="33CC33"/>
        </a:accent2>
        <a:accent3>
          <a:srgbClr val="B1C8AA"/>
        </a:accent3>
        <a:accent4>
          <a:srgbClr val="DADADA"/>
        </a:accent4>
        <a:accent5>
          <a:srgbClr val="AAADAA"/>
        </a:accent5>
        <a:accent6>
          <a:srgbClr val="2DB92D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6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7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8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2E2E46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ADADB0"/>
        </a:accent5>
        <a:accent6>
          <a:srgbClr val="5D8BBA"/>
        </a:accent6>
        <a:hlink>
          <a:srgbClr val="99CC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550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14918</TotalTime>
  <Words>1385</Words>
  <Application>Microsoft Office PowerPoint</Application>
  <PresentationFormat>화면 슬라이드 쇼(4:3)</PresentationFormat>
  <Paragraphs>158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16</vt:i4>
      </vt:variant>
    </vt:vector>
  </HeadingPairs>
  <TitlesOfParts>
    <vt:vector size="42" baseType="lpstr">
      <vt:lpstr>Avant Garde</vt:lpstr>
      <vt:lpstr>HY견고딕</vt:lpstr>
      <vt:lpstr>Palatino</vt:lpstr>
      <vt:lpstr>굴림</vt:lpstr>
      <vt:lpstr>Arial</vt:lpstr>
      <vt:lpstr>Bookman Old Style</vt:lpstr>
      <vt:lpstr>Calibri</vt:lpstr>
      <vt:lpstr>Calibri Light</vt:lpstr>
      <vt:lpstr>Gill Sans MT</vt:lpstr>
      <vt:lpstr>HY헤드라인M</vt:lpstr>
      <vt:lpstr>Symbol</vt:lpstr>
      <vt:lpstr>Tahoma</vt:lpstr>
      <vt:lpstr>Wingdings</vt:lpstr>
      <vt:lpstr>Wingdings 3</vt:lpstr>
      <vt:lpstr>나눔바른고딕</vt:lpstr>
      <vt:lpstr>나눔스퀘어</vt:lpstr>
      <vt:lpstr>나눔스퀘어 Bold</vt:lpstr>
      <vt:lpstr>맑은 고딕</vt:lpstr>
      <vt:lpstr>etri</vt:lpstr>
      <vt:lpstr>Seminar</vt:lpstr>
      <vt:lpstr>2_Seminar</vt:lpstr>
      <vt:lpstr>cs550</vt:lpstr>
      <vt:lpstr>12_Office 테마</vt:lpstr>
      <vt:lpstr>1_cs550</vt:lpstr>
      <vt:lpstr>cs457</vt:lpstr>
      <vt:lpstr>Office 테마</vt:lpstr>
      <vt:lpstr>Current Practice for SW Development</vt:lpstr>
      <vt:lpstr>Safety Problems due to Poor Quality of SW</vt:lpstr>
      <vt:lpstr>Tragic Accidents I</vt:lpstr>
      <vt:lpstr>Tragic Accidents II</vt:lpstr>
      <vt:lpstr>Tragic Accidents III</vt:lpstr>
      <vt:lpstr>Social and Economic Loss due to High Complexity of SW</vt:lpstr>
      <vt:lpstr>Software Failures</vt:lpstr>
      <vt:lpstr>Accidents of Autonomous Vehicle</vt:lpstr>
      <vt:lpstr>Bugs of Autopilot SW</vt:lpstr>
      <vt:lpstr>Boeing 737 MAX Crashes due to SW Bugs</vt:lpstr>
      <vt:lpstr>PowerPoint 프레젠테이션</vt:lpstr>
      <vt:lpstr>What is Software Engineering?</vt:lpstr>
      <vt:lpstr>Software Engineering Principles</vt:lpstr>
      <vt:lpstr>Software Engineering Principles are for …</vt:lpstr>
      <vt:lpstr>Topics to be Covered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Moonzoo Kim</cp:lastModifiedBy>
  <cp:revision>517</cp:revision>
  <cp:lastPrinted>2015-03-03T13:46:36Z</cp:lastPrinted>
  <dcterms:created xsi:type="dcterms:W3CDTF">1601-01-01T00:00:00Z</dcterms:created>
  <dcterms:modified xsi:type="dcterms:W3CDTF">2025-09-03T03:52:36Z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